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media/image1.svg" ContentType="image/svg+xml"/>
  <Override PartName="/ppt/media/image10.svg" ContentType="image/svg+xml"/>
  <Override PartName="/ppt/media/image11.svg" ContentType="image/svg+xml"/>
  <Override PartName="/ppt/media/image12.svg" ContentType="image/svg+xml"/>
  <Override PartName="/ppt/media/image13.svg" ContentType="image/svg+xml"/>
  <Override PartName="/ppt/media/image14.svg" ContentType="image/svg+xml"/>
  <Override PartName="/ppt/media/image15.svg" ContentType="image/svg+xml"/>
  <Override PartName="/ppt/media/image16.svg" ContentType="image/svg+xml"/>
  <Override PartName="/ppt/media/image17.svg" ContentType="image/svg+xml"/>
  <Override PartName="/ppt/media/image18.svg" ContentType="image/svg+xml"/>
  <Override PartName="/ppt/media/image19.svg" ContentType="image/svg+xml"/>
  <Override PartName="/ppt/media/image2.svg" ContentType="image/svg+xml"/>
  <Override PartName="/ppt/media/image20.svg" ContentType="image/svg+xml"/>
  <Override PartName="/ppt/media/image21.svg" ContentType="image/svg+xml"/>
  <Override PartName="/ppt/media/image22.svg" ContentType="image/svg+xml"/>
  <Override PartName="/ppt/media/image23.svg" ContentType="image/svg+xml"/>
  <Override PartName="/ppt/media/image24.svg" ContentType="image/svg+xml"/>
  <Override PartName="/ppt/media/image25.svg" ContentType="image/svg+xml"/>
  <Override PartName="/ppt/media/image26.svg" ContentType="image/svg+xml"/>
  <Override PartName="/ppt/media/image27.svg" ContentType="image/svg+xml"/>
  <Override PartName="/ppt/media/image28.svg" ContentType="image/svg+xml"/>
  <Override PartName="/ppt/media/image29.svg" ContentType="image/svg+xml"/>
  <Override PartName="/ppt/media/image3.svg" ContentType="image/svg+xml"/>
  <Override PartName="/ppt/media/image30.svg" ContentType="image/svg+xml"/>
  <Override PartName="/ppt/media/image31.svg" ContentType="image/svg+xml"/>
  <Override PartName="/ppt/media/image32.svg" ContentType="image/svg+xml"/>
  <Override PartName="/ppt/media/image33.svg" ContentType="image/svg+xml"/>
  <Override PartName="/ppt/media/image34.svg" ContentType="image/svg+xml"/>
  <Override PartName="/ppt/media/image4.svg" ContentType="image/svg+xml"/>
  <Override PartName="/ppt/media/image5.svg" ContentType="image/svg+xml"/>
  <Override PartName="/ppt/media/image6.svg" ContentType="image/svg+xml"/>
  <Override PartName="/ppt/media/image7.svg" ContentType="image/svg+xml"/>
  <Override PartName="/ppt/media/image8.svg" ContentType="image/svg+xml"/>
  <Override PartName="/ppt/media/image9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4"/>
  </p:notesMasterIdLst>
  <p:handoutMasterIdLst>
    <p:handoutMasterId r:id="rId30"/>
  </p:handoutMasterIdLst>
  <p:sldIdLst>
    <p:sldId id="258" r:id="rId3"/>
    <p:sldId id="347" r:id="rId4"/>
    <p:sldId id="304" r:id="rId5"/>
    <p:sldId id="371" r:id="rId6"/>
    <p:sldId id="382" r:id="rId7"/>
    <p:sldId id="383" r:id="rId8"/>
    <p:sldId id="385" r:id="rId9"/>
    <p:sldId id="386" r:id="rId10"/>
    <p:sldId id="387" r:id="rId11"/>
    <p:sldId id="388" r:id="rId12"/>
    <p:sldId id="390" r:id="rId13"/>
    <p:sldId id="391" r:id="rId14"/>
    <p:sldId id="392" r:id="rId15"/>
    <p:sldId id="393" r:id="rId16"/>
    <p:sldId id="394" r:id="rId17"/>
    <p:sldId id="396" r:id="rId18"/>
    <p:sldId id="397" r:id="rId19"/>
    <p:sldId id="399" r:id="rId20"/>
    <p:sldId id="400" r:id="rId21"/>
    <p:sldId id="401" r:id="rId22"/>
    <p:sldId id="402" r:id="rId23"/>
    <p:sldId id="403" r:id="rId25"/>
    <p:sldId id="404" r:id="rId26"/>
    <p:sldId id="405" r:id="rId27"/>
    <p:sldId id="407" r:id="rId28"/>
    <p:sldId id="307" r:id="rId29"/>
  </p:sldIdLst>
  <p:sldSz cx="9144000" cy="6858000" type="screen4x3"/>
  <p:notesSz cx="9942195" cy="676084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54A47"/>
    <a:srgbClr val="5482A3"/>
    <a:srgbClr val="789BB5"/>
    <a:srgbClr val="90AFC6"/>
    <a:srgbClr val="8BABC3"/>
    <a:srgbClr val="F5F5F5"/>
    <a:srgbClr val="A6A6A6"/>
    <a:srgbClr val="5B868F"/>
    <a:srgbClr val="75A380"/>
    <a:srgbClr val="E3A44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71" autoAdjust="0"/>
    <p:restoredTop sz="94660"/>
  </p:normalViewPr>
  <p:slideViewPr>
    <p:cSldViewPr snapToGrid="0">
      <p:cViewPr varScale="1">
        <p:scale>
          <a:sx n="118" d="100"/>
          <a:sy n="118" d="100"/>
        </p:scale>
        <p:origin x="1771" y="96"/>
      </p:cViewPr>
      <p:guideLst>
        <p:guide orient="horz" pos="2233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3" Type="http://schemas.openxmlformats.org/officeDocument/2006/relationships/tableStyles" Target="tableStyles.xml"/><Relationship Id="rId32" Type="http://schemas.openxmlformats.org/officeDocument/2006/relationships/viewProps" Target="viewProps.xml"/><Relationship Id="rId31" Type="http://schemas.openxmlformats.org/officeDocument/2006/relationships/presProps" Target="presProps.xml"/><Relationship Id="rId30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notesMaster" Target="notesMasters/notesMaster1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308422" cy="3392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5631790" y="1"/>
            <a:ext cx="4308422" cy="3392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280AA6-A04A-47F3-97F7-EFC1BAA645F9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6421932"/>
            <a:ext cx="4308422" cy="33923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5631790" y="6421932"/>
            <a:ext cx="4308422" cy="33923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8F9CAD-5B3E-4948-B48C-79864FEC513C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308422" cy="3392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5631790" y="1"/>
            <a:ext cx="4308422" cy="3392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A84553-D4CB-4436-A308-FC56A8E3EF4D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449638" y="844550"/>
            <a:ext cx="3043237" cy="22828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994252" y="3253809"/>
            <a:ext cx="7954010" cy="266220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6421932"/>
            <a:ext cx="4308422" cy="33923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5631790" y="6421932"/>
            <a:ext cx="4308422" cy="33923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0A6B7D-4A1A-4A4D-93B7-D784EA5E4BF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613" y="140481"/>
            <a:ext cx="3194092" cy="855561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2228850" y="2492944"/>
            <a:ext cx="6915151" cy="4365057"/>
          </a:xfrm>
          <a:prstGeom prst="rect">
            <a:avLst/>
          </a:prstGeom>
          <a:blipFill dpi="0" rotWithShape="1">
            <a:blip r:embed="rId3">
              <a:alphaModFix amt="17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350"/>
          </a:p>
        </p:txBody>
      </p:sp>
      <p:sp>
        <p:nvSpPr>
          <p:cNvPr id="4" name="矩形 3"/>
          <p:cNvSpPr/>
          <p:nvPr userDrawn="1"/>
        </p:nvSpPr>
        <p:spPr>
          <a:xfrm>
            <a:off x="179613" y="1798271"/>
            <a:ext cx="8792938" cy="1524592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89000"/>
                </a:schemeClr>
              </a:gs>
              <a:gs pos="23000">
                <a:schemeClr val="accent5">
                  <a:lumMod val="89000"/>
                </a:schemeClr>
              </a:gs>
              <a:gs pos="69000">
                <a:schemeClr val="accent5">
                  <a:lumMod val="75000"/>
                </a:schemeClr>
              </a:gs>
              <a:gs pos="97000">
                <a:schemeClr val="accent5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2228850" y="2492944"/>
            <a:ext cx="6915151" cy="4365057"/>
          </a:xfrm>
          <a:prstGeom prst="rect">
            <a:avLst/>
          </a:prstGeom>
          <a:blipFill dpi="0" rotWithShape="1">
            <a:blip r:embed="rId2">
              <a:alphaModFix amt="1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35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jpe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8.svg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12.svg"/><Relationship Id="rId7" Type="http://schemas.openxmlformats.org/officeDocument/2006/relationships/image" Target="../media/image22.png"/><Relationship Id="rId6" Type="http://schemas.openxmlformats.org/officeDocument/2006/relationships/image" Target="../media/image11.svg"/><Relationship Id="rId5" Type="http://schemas.openxmlformats.org/officeDocument/2006/relationships/image" Target="../media/image21.png"/><Relationship Id="rId4" Type="http://schemas.openxmlformats.org/officeDocument/2006/relationships/image" Target="../media/image10.svg"/><Relationship Id="rId3" Type="http://schemas.openxmlformats.org/officeDocument/2006/relationships/image" Target="../media/image20.png"/><Relationship Id="rId2" Type="http://schemas.openxmlformats.org/officeDocument/2006/relationships/image" Target="../media/image9.svg"/><Relationship Id="rId1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4.svg"/><Relationship Id="rId4" Type="http://schemas.openxmlformats.org/officeDocument/2006/relationships/image" Target="../media/image25.png"/><Relationship Id="rId3" Type="http://schemas.openxmlformats.org/officeDocument/2006/relationships/image" Target="../media/image13.svg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image" Target="../media/image18.svg"/><Relationship Id="rId8" Type="http://schemas.openxmlformats.org/officeDocument/2006/relationships/image" Target="../media/image30.png"/><Relationship Id="rId7" Type="http://schemas.openxmlformats.org/officeDocument/2006/relationships/image" Target="../media/image17.svg"/><Relationship Id="rId6" Type="http://schemas.openxmlformats.org/officeDocument/2006/relationships/image" Target="../media/image29.png"/><Relationship Id="rId5" Type="http://schemas.openxmlformats.org/officeDocument/2006/relationships/image" Target="../media/image16.svg"/><Relationship Id="rId4" Type="http://schemas.openxmlformats.org/officeDocument/2006/relationships/image" Target="../media/image28.png"/><Relationship Id="rId3" Type="http://schemas.openxmlformats.org/officeDocument/2006/relationships/image" Target="../media/image15.svg"/><Relationship Id="rId2" Type="http://schemas.openxmlformats.org/officeDocument/2006/relationships/image" Target="../media/image27.png"/><Relationship Id="rId12" Type="http://schemas.openxmlformats.org/officeDocument/2006/relationships/slideLayout" Target="../slideLayouts/slideLayout2.xml"/><Relationship Id="rId11" Type="http://schemas.openxmlformats.org/officeDocument/2006/relationships/image" Target="../media/image19.svg"/><Relationship Id="rId10" Type="http://schemas.openxmlformats.org/officeDocument/2006/relationships/image" Target="../media/image31.png"/><Relationship Id="rId1" Type="http://schemas.openxmlformats.org/officeDocument/2006/relationships/image" Target="../media/image26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1" Type="http://schemas.openxmlformats.org/officeDocument/2006/relationships/image" Target="../media/image32.jpeg"/></Relationships>
</file>

<file path=ppt/slides/_rels/slide1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21.svg"/><Relationship Id="rId4" Type="http://schemas.openxmlformats.org/officeDocument/2006/relationships/image" Target="../media/image36.png"/><Relationship Id="rId3" Type="http://schemas.openxmlformats.org/officeDocument/2006/relationships/image" Target="../media/image20.svg"/><Relationship Id="rId2" Type="http://schemas.openxmlformats.org/officeDocument/2006/relationships/image" Target="../media/image35.png"/><Relationship Id="rId1" Type="http://schemas.openxmlformats.org/officeDocument/2006/relationships/image" Target="../media/image34.jpeg"/></Relationships>
</file>

<file path=ppt/slides/_rels/slide1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24.svg"/><Relationship Id="rId5" Type="http://schemas.openxmlformats.org/officeDocument/2006/relationships/image" Target="../media/image39.png"/><Relationship Id="rId4" Type="http://schemas.openxmlformats.org/officeDocument/2006/relationships/image" Target="../media/image23.svg"/><Relationship Id="rId3" Type="http://schemas.openxmlformats.org/officeDocument/2006/relationships/image" Target="../media/image38.png"/><Relationship Id="rId2" Type="http://schemas.openxmlformats.org/officeDocument/2006/relationships/image" Target="../media/image22.svg"/><Relationship Id="rId1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26.svg"/><Relationship Id="rId6" Type="http://schemas.openxmlformats.org/officeDocument/2006/relationships/image" Target="../media/image42.png"/><Relationship Id="rId5" Type="http://schemas.openxmlformats.org/officeDocument/2006/relationships/image" Target="../media/image25.svg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24.svg"/><Relationship Id="rId1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28.svg"/><Relationship Id="rId3" Type="http://schemas.openxmlformats.org/officeDocument/2006/relationships/image" Target="../media/image44.png"/><Relationship Id="rId2" Type="http://schemas.openxmlformats.org/officeDocument/2006/relationships/image" Target="../media/image27.svg"/><Relationship Id="rId1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.xml"/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49.png"/><Relationship Id="rId6" Type="http://schemas.openxmlformats.org/officeDocument/2006/relationships/tags" Target="../tags/tag1.xml"/><Relationship Id="rId5" Type="http://schemas.openxmlformats.org/officeDocument/2006/relationships/image" Target="../media/image30.svg"/><Relationship Id="rId4" Type="http://schemas.openxmlformats.org/officeDocument/2006/relationships/image" Target="../media/image48.png"/><Relationship Id="rId3" Type="http://schemas.openxmlformats.org/officeDocument/2006/relationships/image" Target="../media/image29.svg"/><Relationship Id="rId2" Type="http://schemas.openxmlformats.org/officeDocument/2006/relationships/image" Target="../media/image47.png"/><Relationship Id="rId1" Type="http://schemas.openxmlformats.org/officeDocument/2006/relationships/image" Target="../media/image46.png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55.png"/><Relationship Id="rId7" Type="http://schemas.openxmlformats.org/officeDocument/2006/relationships/image" Target="../media/image54.png"/><Relationship Id="rId6" Type="http://schemas.openxmlformats.org/officeDocument/2006/relationships/image" Target="../media/image53.png"/><Relationship Id="rId5" Type="http://schemas.openxmlformats.org/officeDocument/2006/relationships/image" Target="../media/image32.svg"/><Relationship Id="rId4" Type="http://schemas.openxmlformats.org/officeDocument/2006/relationships/image" Target="../media/image52.png"/><Relationship Id="rId3" Type="http://schemas.openxmlformats.org/officeDocument/2006/relationships/image" Target="../media/image31.svg"/><Relationship Id="rId2" Type="http://schemas.openxmlformats.org/officeDocument/2006/relationships/image" Target="../media/image51.png"/><Relationship Id="rId10" Type="http://schemas.openxmlformats.org/officeDocument/2006/relationships/notesSlide" Target="../notesSlides/notesSlide2.xml"/><Relationship Id="rId1" Type="http://schemas.openxmlformats.org/officeDocument/2006/relationships/image" Target="../media/image50.pn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3.svg"/><Relationship Id="rId1" Type="http://schemas.openxmlformats.org/officeDocument/2006/relationships/image" Target="../media/image56.pn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4.svg"/><Relationship Id="rId1" Type="http://schemas.openxmlformats.org/officeDocument/2006/relationships/image" Target="../media/image57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jpeg"/><Relationship Id="rId1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4.svg"/><Relationship Id="rId7" Type="http://schemas.openxmlformats.org/officeDocument/2006/relationships/image" Target="../media/image10.png"/><Relationship Id="rId6" Type="http://schemas.openxmlformats.org/officeDocument/2006/relationships/image" Target="../media/image3.svg"/><Relationship Id="rId5" Type="http://schemas.openxmlformats.org/officeDocument/2006/relationships/image" Target="../media/image9.png"/><Relationship Id="rId4" Type="http://schemas.openxmlformats.org/officeDocument/2006/relationships/image" Target="../media/image2.svg"/><Relationship Id="rId3" Type="http://schemas.openxmlformats.org/officeDocument/2006/relationships/image" Target="../media/image8.png"/><Relationship Id="rId2" Type="http://schemas.openxmlformats.org/officeDocument/2006/relationships/image" Target="../media/image1.svg"/><Relationship Id="rId1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image" Target="../media/image15.png"/><Relationship Id="rId8" Type="http://schemas.openxmlformats.org/officeDocument/2006/relationships/image" Target="../media/image14.png"/><Relationship Id="rId7" Type="http://schemas.openxmlformats.org/officeDocument/2006/relationships/image" Target="../media/image13.png"/><Relationship Id="rId6" Type="http://schemas.openxmlformats.org/officeDocument/2006/relationships/image" Target="../media/image6.svg"/><Relationship Id="rId5" Type="http://schemas.openxmlformats.org/officeDocument/2006/relationships/image" Target="../media/image12.png"/><Relationship Id="rId4" Type="http://schemas.openxmlformats.org/officeDocument/2006/relationships/image" Target="../media/image5.svg"/><Relationship Id="rId3" Type="http://schemas.openxmlformats.org/officeDocument/2006/relationships/image" Target="../media/image11.png"/><Relationship Id="rId2" Type="http://schemas.openxmlformats.org/officeDocument/2006/relationships/image" Target="../media/image4.svg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7.svg"/><Relationship Id="rId1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943861" y="4941870"/>
            <a:ext cx="3256280" cy="16148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200" b="1" dirty="0">
                <a:solidFill>
                  <a:srgbClr val="B83314"/>
                </a:solidFill>
              </a:rPr>
              <a:t>汇报人：余轲辉</a:t>
            </a:r>
            <a:endParaRPr lang="zh-CN" altLang="en-US" sz="2200" b="1" dirty="0">
              <a:solidFill>
                <a:srgbClr val="B83314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zh-CN" altLang="en-US" sz="2200" b="1" dirty="0">
                <a:solidFill>
                  <a:srgbClr val="B83314"/>
                </a:solidFill>
              </a:rPr>
              <a:t>指导老师：李宏荣、王信</a:t>
            </a:r>
            <a:endParaRPr lang="en-US" altLang="zh-CN" sz="2200" b="1" dirty="0">
              <a:solidFill>
                <a:srgbClr val="B83314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zh-CN" sz="2200" b="1" dirty="0">
                <a:solidFill>
                  <a:srgbClr val="B83314"/>
                </a:solidFill>
              </a:rPr>
              <a:t>2021 </a:t>
            </a:r>
            <a:r>
              <a:rPr lang="zh-CN" altLang="en-US" sz="2200" b="1" dirty="0">
                <a:solidFill>
                  <a:srgbClr val="B83314"/>
                </a:solidFill>
              </a:rPr>
              <a:t>年</a:t>
            </a:r>
            <a:r>
              <a:rPr lang="en-US" altLang="zh-CN" sz="2200" b="1" dirty="0">
                <a:solidFill>
                  <a:srgbClr val="B83314"/>
                </a:solidFill>
              </a:rPr>
              <a:t> 9 </a:t>
            </a:r>
            <a:r>
              <a:rPr lang="zh-CN" altLang="en-US" sz="2200" b="1" dirty="0">
                <a:solidFill>
                  <a:srgbClr val="B83314"/>
                </a:solidFill>
              </a:rPr>
              <a:t>月</a:t>
            </a:r>
            <a:endParaRPr lang="zh-CN" altLang="en-US" sz="2200" b="1" dirty="0">
              <a:solidFill>
                <a:srgbClr val="B83314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17830" y="2320925"/>
            <a:ext cx="83089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</a:rPr>
              <a:t>Bias-preserving gates with stabilized cat qubits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/>
          <p:nvPr/>
        </p:nvSpPr>
        <p:spPr>
          <a:xfrm>
            <a:off x="1858577" y="197440"/>
            <a:ext cx="5426846" cy="493394"/>
          </a:xfrm>
          <a:prstGeom prst="rect">
            <a:avLst/>
          </a:prstGeom>
          <a:gradFill>
            <a:gsLst>
              <a:gs pos="19000">
                <a:srgbClr val="FE4444"/>
              </a:gs>
              <a:gs pos="57000">
                <a:srgbClr val="832B2B"/>
              </a:gs>
            </a:gsLst>
            <a:lin ang="5400000" scaled="0"/>
          </a:gra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j-cs"/>
              </a:rPr>
              <a:t>Bias-noise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j-cs"/>
            </a:endParaRPr>
          </a:p>
        </p:txBody>
      </p:sp>
      <p:cxnSp>
        <p:nvCxnSpPr>
          <p:cNvPr id="6" name="直接连接符 5"/>
          <p:cNvCxnSpPr>
            <a:endCxn id="5" idx="1"/>
          </p:cNvCxnSpPr>
          <p:nvPr/>
        </p:nvCxnSpPr>
        <p:spPr>
          <a:xfrm>
            <a:off x="0" y="444137"/>
            <a:ext cx="1858577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>
            <a:stCxn id="5" idx="3"/>
          </p:cNvCxnSpPr>
          <p:nvPr/>
        </p:nvCxnSpPr>
        <p:spPr>
          <a:xfrm>
            <a:off x="7285423" y="444137"/>
            <a:ext cx="1858577" cy="1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/>
          <p:cNvSpPr txBox="1"/>
          <p:nvPr/>
        </p:nvSpPr>
        <p:spPr>
          <a:xfrm>
            <a:off x="730250" y="1129665"/>
            <a:ext cx="270383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fontAlgn="auto">
              <a:lnSpc>
                <a:spcPct val="100000"/>
              </a:lnSpc>
              <a:buNone/>
            </a:pPr>
            <a:r>
              <a:rPr lang="en-US" altLang="zh-CN" sz="2000"/>
              <a:t>Noise analysis</a:t>
            </a:r>
            <a:endParaRPr lang="en-US" altLang="zh-CN" sz="2000"/>
          </a:p>
        </p:txBody>
      </p:sp>
      <p:sp>
        <p:nvSpPr>
          <p:cNvPr id="4" name="文本框 3"/>
          <p:cNvSpPr txBox="1"/>
          <p:nvPr/>
        </p:nvSpPr>
        <p:spPr>
          <a:xfrm>
            <a:off x="1267460" y="1638935"/>
            <a:ext cx="6456680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/>
              <a:t>When an </a:t>
            </a:r>
            <a:r>
              <a:rPr lang="en-US" altLang="zh-CN" b="1"/>
              <a:t>phase-flip</a:t>
            </a:r>
            <a:r>
              <a:rPr lang="en-US" altLang="zh-CN"/>
              <a:t> </a:t>
            </a:r>
            <a:r>
              <a:rPr lang="zh-CN" altLang="en-US"/>
              <a:t>error occurs in </a:t>
            </a:r>
            <a:r>
              <a:rPr lang="en-US" altLang="zh-CN" b="1"/>
              <a:t>target qubit</a:t>
            </a:r>
            <a:r>
              <a:rPr lang="zh-CN" altLang="en-US"/>
              <a:t>, an </a:t>
            </a:r>
            <a:r>
              <a:rPr lang="en-US" altLang="zh-CN" b="1"/>
              <a:t>phase-flip</a:t>
            </a:r>
            <a:r>
              <a:rPr lang="en-US" altLang="zh-CN"/>
              <a:t> </a:t>
            </a:r>
            <a:r>
              <a:rPr lang="zh-CN" altLang="en-US"/>
              <a:t>error</a:t>
            </a:r>
            <a:r>
              <a:rPr lang="en-US" altLang="zh-CN"/>
              <a:t> also</a:t>
            </a:r>
            <a:r>
              <a:rPr lang="zh-CN" altLang="en-US"/>
              <a:t> occurs in </a:t>
            </a:r>
            <a:r>
              <a:rPr lang="en-US" altLang="zh-CN" b="1"/>
              <a:t>control qubit.</a:t>
            </a:r>
            <a:endParaRPr lang="en-US" altLang="zh-CN" b="1"/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/>
              <a:t>When the unitray operation is complete, </a:t>
            </a:r>
            <a:r>
              <a:rPr lang="en-US" altLang="zh-CN" b="1"/>
              <a:t>target qubit</a:t>
            </a:r>
            <a:r>
              <a:rPr lang="en-US" altLang="zh-CN"/>
              <a:t> will have both phase-flip error and bit-flip error.</a:t>
            </a:r>
            <a:endParaRPr lang="en-US" altLang="zh-CN"/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/>
              <a:t>The </a:t>
            </a:r>
            <a:r>
              <a:rPr lang="en-US" altLang="zh-CN" b="1"/>
              <a:t>uncertainty</a:t>
            </a:r>
            <a:r>
              <a:rPr lang="en-US" altLang="zh-CN"/>
              <a:t> of gate operation (</a:t>
            </a:r>
            <a:r>
              <a:rPr lang="en-US" altLang="zh-CN" b="1">
                <a:solidFill>
                  <a:srgbClr val="FF0000"/>
                </a:solidFill>
              </a:rPr>
              <a:t>fluctudation</a:t>
            </a:r>
            <a:r>
              <a:rPr lang="en-US" altLang="zh-CN"/>
              <a:t>) can also cause bit-flip error.</a:t>
            </a:r>
            <a:endParaRPr lang="en-US" altLang="zh-CN"/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/>
              <a:t>After the gate operation, the </a:t>
            </a:r>
            <a:r>
              <a:rPr lang="en-US" altLang="zh-CN" b="1"/>
              <a:t>noise</a:t>
            </a:r>
            <a:r>
              <a:rPr lang="en-US" altLang="zh-CN"/>
              <a:t> does not remain in channel </a:t>
            </a:r>
            <a:r>
              <a:rPr lang="en-US" altLang="zh-CN" b="1"/>
              <a:t>Z</a:t>
            </a:r>
            <a:r>
              <a:rPr lang="en-US" altLang="zh-CN"/>
              <a:t>.</a:t>
            </a:r>
            <a:endParaRPr lang="en-US" altLang="zh-CN"/>
          </a:p>
        </p:txBody>
      </p:sp>
      <p:sp>
        <p:nvSpPr>
          <p:cNvPr id="8" name="文本框 7"/>
          <p:cNvSpPr txBox="1"/>
          <p:nvPr/>
        </p:nvSpPr>
        <p:spPr>
          <a:xfrm>
            <a:off x="730250" y="5164455"/>
            <a:ext cx="270383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fontAlgn="auto">
              <a:lnSpc>
                <a:spcPct val="100000"/>
              </a:lnSpc>
              <a:buNone/>
            </a:pPr>
            <a:r>
              <a:rPr lang="en-US" altLang="zh-CN" sz="2000"/>
              <a:t>Conclusion</a:t>
            </a:r>
            <a:endParaRPr lang="en-US" altLang="zh-CN" sz="2000"/>
          </a:p>
        </p:txBody>
      </p:sp>
      <p:sp>
        <p:nvSpPr>
          <p:cNvPr id="11" name="文本框 10"/>
          <p:cNvSpPr txBox="1"/>
          <p:nvPr/>
        </p:nvSpPr>
        <p:spPr>
          <a:xfrm>
            <a:off x="804545" y="5673725"/>
            <a:ext cx="814133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In </a:t>
            </a:r>
            <a:r>
              <a:rPr lang="en-US" altLang="zh-CN" sz="2000"/>
              <a:t>the</a:t>
            </a:r>
            <a:r>
              <a:rPr lang="zh-CN" altLang="en-US" sz="2000"/>
              <a:t> strict </a:t>
            </a:r>
            <a:r>
              <a:rPr lang="en-US" altLang="zh-CN" sz="2000"/>
              <a:t>2</a:t>
            </a:r>
            <a:r>
              <a:rPr lang="zh-CN" altLang="en-US" sz="2000"/>
              <a:t>-level system, </a:t>
            </a:r>
            <a:r>
              <a:rPr lang="en-US" altLang="zh-CN" sz="2000"/>
              <a:t>bias-preserving </a:t>
            </a:r>
            <a:r>
              <a:rPr lang="zh-CN" altLang="en-US" sz="2000"/>
              <a:t>CX gate is </a:t>
            </a:r>
            <a:r>
              <a:rPr lang="zh-CN" altLang="en-US" sz="2000" b="1">
                <a:solidFill>
                  <a:srgbClr val="FF0000"/>
                </a:solidFill>
              </a:rPr>
              <a:t>impossible</a:t>
            </a:r>
            <a:r>
              <a:rPr lang="en-US" altLang="zh-CN" sz="2000">
                <a:solidFill>
                  <a:schemeClr val="tx1"/>
                </a:solidFill>
              </a:rPr>
              <a:t>.</a:t>
            </a:r>
            <a:endParaRPr lang="en-US" altLang="zh-CN" sz="200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/>
          <p:nvPr/>
        </p:nvSpPr>
        <p:spPr>
          <a:xfrm>
            <a:off x="1858577" y="197440"/>
            <a:ext cx="5426846" cy="493394"/>
          </a:xfrm>
          <a:prstGeom prst="rect">
            <a:avLst/>
          </a:prstGeom>
          <a:gradFill>
            <a:gsLst>
              <a:gs pos="19000">
                <a:srgbClr val="FE4444"/>
              </a:gs>
              <a:gs pos="57000">
                <a:srgbClr val="832B2B"/>
              </a:gs>
            </a:gsLst>
            <a:lin ang="5400000" scaled="0"/>
          </a:gra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j-cs"/>
              </a:rPr>
              <a:t>Cat qubit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j-cs"/>
            </a:endParaRPr>
          </a:p>
        </p:txBody>
      </p:sp>
      <p:cxnSp>
        <p:nvCxnSpPr>
          <p:cNvPr id="6" name="直接连接符 5"/>
          <p:cNvCxnSpPr>
            <a:endCxn id="5" idx="1"/>
          </p:cNvCxnSpPr>
          <p:nvPr/>
        </p:nvCxnSpPr>
        <p:spPr>
          <a:xfrm>
            <a:off x="0" y="444772"/>
            <a:ext cx="1858577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>
            <a:stCxn id="5" idx="3"/>
          </p:cNvCxnSpPr>
          <p:nvPr/>
        </p:nvCxnSpPr>
        <p:spPr>
          <a:xfrm>
            <a:off x="7285423" y="444772"/>
            <a:ext cx="1858577" cy="1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360680" y="901065"/>
            <a:ext cx="7437755" cy="52197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l"/>
            <a:r>
              <a:rPr lang="en-US" altLang="zh-CN" sz="280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How can we address these challenges ?</a:t>
            </a:r>
            <a:endParaRPr lang="en-US" altLang="zh-CN" sz="280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96265" y="1425575"/>
            <a:ext cx="73850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buNone/>
            </a:pPr>
            <a:r>
              <a:rPr lang="zh-CN" altLang="en-US"/>
              <a:t>In order to take advantage of </a:t>
            </a:r>
            <a:r>
              <a:rPr lang="en-US" altLang="zh-CN"/>
              <a:t>biased noise</a:t>
            </a:r>
            <a:r>
              <a:rPr lang="zh-CN" altLang="en-US"/>
              <a:t>, we need something </a:t>
            </a:r>
            <a:r>
              <a:rPr lang="en-US" altLang="zh-CN"/>
              <a:t>that acting all universal gate sets in this biased channel.</a:t>
            </a:r>
            <a:endParaRPr lang="en-US" altLang="zh-CN"/>
          </a:p>
        </p:txBody>
      </p:sp>
      <p:sp>
        <p:nvSpPr>
          <p:cNvPr id="10" name="矩形 9"/>
          <p:cNvSpPr/>
          <p:nvPr/>
        </p:nvSpPr>
        <p:spPr>
          <a:xfrm>
            <a:off x="2929255" y="2125345"/>
            <a:ext cx="3285490" cy="107632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en-US" altLang="zh-CN" sz="2800" b="1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A better choice is</a:t>
            </a:r>
            <a:endParaRPr lang="en-US" altLang="zh-CN" sz="2800" b="1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  <a:p>
            <a:pPr algn="ctr"/>
            <a:r>
              <a:rPr lang="en-US" altLang="zh-CN" sz="36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Cat qubit</a:t>
            </a:r>
            <a:endParaRPr lang="en-US" altLang="zh-CN" sz="36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4" name="图片 13" descr="Shrodinger_ca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32535" y="3318510"/>
            <a:ext cx="6757035" cy="30924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  <p:bldP spid="2" grpId="0"/>
      <p:bldP spid="2" grpId="1"/>
      <p:bldP spid="9" grpId="0"/>
      <p:bldP spid="9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/>
          <p:nvPr/>
        </p:nvSpPr>
        <p:spPr>
          <a:xfrm>
            <a:off x="1858577" y="197440"/>
            <a:ext cx="5426846" cy="493394"/>
          </a:xfrm>
          <a:prstGeom prst="rect">
            <a:avLst/>
          </a:prstGeom>
          <a:gradFill>
            <a:gsLst>
              <a:gs pos="19000">
                <a:srgbClr val="FE4444"/>
              </a:gs>
              <a:gs pos="57000">
                <a:srgbClr val="832B2B"/>
              </a:gs>
            </a:gsLst>
            <a:lin ang="5400000" scaled="0"/>
          </a:gra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j-cs"/>
              </a:rPr>
              <a:t>Cat state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j-cs"/>
            </a:endParaRPr>
          </a:p>
        </p:txBody>
      </p:sp>
      <p:cxnSp>
        <p:nvCxnSpPr>
          <p:cNvPr id="6" name="直接连接符 5"/>
          <p:cNvCxnSpPr>
            <a:endCxn id="5" idx="1"/>
          </p:cNvCxnSpPr>
          <p:nvPr/>
        </p:nvCxnSpPr>
        <p:spPr>
          <a:xfrm>
            <a:off x="0" y="444772"/>
            <a:ext cx="1858577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>
            <a:stCxn id="5" idx="3"/>
          </p:cNvCxnSpPr>
          <p:nvPr/>
        </p:nvCxnSpPr>
        <p:spPr>
          <a:xfrm>
            <a:off x="7285423" y="444772"/>
            <a:ext cx="1858577" cy="1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360680" y="901065"/>
            <a:ext cx="7437755" cy="52197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l"/>
            <a:r>
              <a:rPr lang="en-US" altLang="zh-CN" sz="280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What is cat state ?</a:t>
            </a:r>
            <a:endParaRPr lang="en-US" altLang="zh-CN" sz="280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74370" y="1476375"/>
            <a:ext cx="7124700" cy="783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2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/>
              <a:t>Cat state, g</a:t>
            </a:r>
            <a:r>
              <a:rPr lang="en-US" altLang="zh-CN">
                <a:sym typeface="+mn-ea"/>
              </a:rPr>
              <a:t>enerally, </a:t>
            </a:r>
            <a:r>
              <a:rPr lang="en-US" altLang="zh-CN"/>
              <a:t>is a quantum state that is a superposition of two completely opposite states.</a:t>
            </a:r>
            <a:endParaRPr lang="en-US" altLang="zh-CN"/>
          </a:p>
        </p:txBody>
      </p:sp>
      <p:sp>
        <p:nvSpPr>
          <p:cNvPr id="4" name="文本框 3"/>
          <p:cNvSpPr txBox="1"/>
          <p:nvPr/>
        </p:nvSpPr>
        <p:spPr>
          <a:xfrm>
            <a:off x="1106805" y="2121535"/>
            <a:ext cx="3489960" cy="1337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en-US" altLang="zh-CN"/>
              <a:t>e.g.</a:t>
            </a:r>
            <a:endParaRPr lang="en-US" altLang="zh-CN"/>
          </a:p>
          <a:p>
            <a:pPr>
              <a:lnSpc>
                <a:spcPct val="150000"/>
              </a:lnSpc>
            </a:pPr>
            <a:r>
              <a:rPr lang="en-US" altLang="zh-CN"/>
              <a:t> Cats are both alive and dead at the same time</a:t>
            </a:r>
            <a:endParaRPr lang="en-US" altLang="zh-CN"/>
          </a:p>
        </p:txBody>
      </p:sp>
      <p:pic>
        <p:nvPicPr>
          <p:cNvPr id="8" name="图片 7" descr="cat_state_pic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21530" y="2595245"/>
            <a:ext cx="2600960" cy="909320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360680" y="3668395"/>
            <a:ext cx="7437755" cy="52197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l"/>
            <a:r>
              <a:rPr lang="en-US" altLang="zh-CN" sz="280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Cat state in quantum optics</a:t>
            </a:r>
            <a:endParaRPr lang="en-US" altLang="zh-CN" sz="280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74370" y="4262120"/>
            <a:ext cx="6195060" cy="783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2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/>
              <a:t>C</a:t>
            </a:r>
            <a:r>
              <a:rPr lang="zh-CN" altLang="en-US"/>
              <a:t>at state </a:t>
            </a:r>
            <a:r>
              <a:rPr lang="en-US" altLang="zh-CN"/>
              <a:t>is a</a:t>
            </a:r>
            <a:r>
              <a:rPr lang="zh-CN" altLang="en-US"/>
              <a:t> superposition of two opposite-phase </a:t>
            </a:r>
            <a:r>
              <a:rPr lang="zh-CN" altLang="en-US" b="1">
                <a:solidFill>
                  <a:srgbClr val="FF0000"/>
                </a:solidFill>
              </a:rPr>
              <a:t>coherent states</a:t>
            </a:r>
            <a:r>
              <a:rPr lang="zh-CN" altLang="en-US"/>
              <a:t> of a single mode</a:t>
            </a:r>
            <a:endParaRPr lang="zh-CN" altLang="en-US"/>
          </a:p>
        </p:txBody>
      </p:sp>
      <p:pic>
        <p:nvPicPr>
          <p:cNvPr id="13" name="图片 12" descr="coherent_state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27300" y="5274310"/>
            <a:ext cx="3235325" cy="7918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  <p:bldLst>
      <p:bldP spid="2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/>
          <p:nvPr/>
        </p:nvSpPr>
        <p:spPr>
          <a:xfrm>
            <a:off x="1858577" y="197440"/>
            <a:ext cx="5426846" cy="493394"/>
          </a:xfrm>
          <a:prstGeom prst="rect">
            <a:avLst/>
          </a:prstGeom>
          <a:gradFill>
            <a:gsLst>
              <a:gs pos="19000">
                <a:srgbClr val="FE4444"/>
              </a:gs>
              <a:gs pos="57000">
                <a:srgbClr val="832B2B"/>
              </a:gs>
            </a:gsLst>
            <a:lin ang="5400000" scaled="0"/>
          </a:gra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j-cs"/>
              </a:rPr>
              <a:t>Cat state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j-cs"/>
            </a:endParaRPr>
          </a:p>
        </p:txBody>
      </p:sp>
      <p:cxnSp>
        <p:nvCxnSpPr>
          <p:cNvPr id="6" name="直接连接符 5"/>
          <p:cNvCxnSpPr>
            <a:endCxn id="5" idx="1"/>
          </p:cNvCxnSpPr>
          <p:nvPr/>
        </p:nvCxnSpPr>
        <p:spPr>
          <a:xfrm>
            <a:off x="0" y="444772"/>
            <a:ext cx="1858577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>
            <a:stCxn id="5" idx="3"/>
          </p:cNvCxnSpPr>
          <p:nvPr/>
        </p:nvCxnSpPr>
        <p:spPr>
          <a:xfrm>
            <a:off x="7285423" y="444772"/>
            <a:ext cx="1858577" cy="1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504190" y="3401695"/>
            <a:ext cx="1886585" cy="52197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l"/>
            <a:r>
              <a:rPr lang="en-US" altLang="zh-CN" sz="280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Cat state</a:t>
            </a:r>
            <a:endParaRPr lang="en-US" altLang="zh-CN" sz="280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左大括号 8"/>
          <p:cNvSpPr/>
          <p:nvPr/>
        </p:nvSpPr>
        <p:spPr>
          <a:xfrm>
            <a:off x="2308860" y="1004570"/>
            <a:ext cx="500380" cy="5319395"/>
          </a:xfrm>
          <a:prstGeom prst="leftBrace">
            <a:avLst/>
          </a:prstGeom>
          <a:ln w="28575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3003550" y="804545"/>
            <a:ext cx="1942465" cy="39878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2000">
                <a:solidFill>
                  <a:schemeClr val="accent5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Even cat state</a:t>
            </a:r>
            <a:endParaRPr lang="en-US" altLang="zh-CN" sz="2000">
              <a:solidFill>
                <a:schemeClr val="accent5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269615" y="1234440"/>
            <a:ext cx="20281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Define</a:t>
            </a:r>
            <a:endParaRPr lang="en-US" altLang="zh-CN"/>
          </a:p>
        </p:txBody>
      </p:sp>
      <p:pic>
        <p:nvPicPr>
          <p:cNvPr id="15" name="图片 14" descr="even_cat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4013835" y="1732280"/>
            <a:ext cx="2039620" cy="221615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3269615" y="2083435"/>
            <a:ext cx="20281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Why </a:t>
            </a:r>
            <a:r>
              <a:rPr lang="en-US" altLang="zh-CN" b="1">
                <a:solidFill>
                  <a:schemeClr val="accent5">
                    <a:lumMod val="75000"/>
                  </a:schemeClr>
                </a:solidFill>
              </a:rPr>
              <a:t>even</a:t>
            </a:r>
            <a:r>
              <a:rPr lang="en-US" altLang="zh-CN" b="1">
                <a:solidFill>
                  <a:srgbClr val="FF0000"/>
                </a:solidFill>
              </a:rPr>
              <a:t> </a:t>
            </a:r>
            <a:r>
              <a:rPr lang="en-US" altLang="zh-CN"/>
              <a:t>?</a:t>
            </a:r>
            <a:endParaRPr lang="en-US" altLang="zh-CN"/>
          </a:p>
        </p:txBody>
      </p:sp>
      <p:pic>
        <p:nvPicPr>
          <p:cNvPr id="17" name="图片 16" descr="even_cat_detail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77310" y="2545080"/>
            <a:ext cx="4394200" cy="1088390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3003550" y="3684270"/>
            <a:ext cx="1942465" cy="39878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2000">
                <a:solidFill>
                  <a:schemeClr val="accent2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Odd cat state</a:t>
            </a:r>
            <a:endParaRPr lang="en-US" altLang="zh-CN" sz="2000">
              <a:solidFill>
                <a:schemeClr val="accent2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3269615" y="4114165"/>
            <a:ext cx="20281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Define</a:t>
            </a:r>
            <a:endParaRPr lang="en-US" altLang="zh-CN"/>
          </a:p>
        </p:txBody>
      </p:sp>
      <p:sp>
        <p:nvSpPr>
          <p:cNvPr id="20" name="文本框 19"/>
          <p:cNvSpPr txBox="1"/>
          <p:nvPr/>
        </p:nvSpPr>
        <p:spPr>
          <a:xfrm>
            <a:off x="3269615" y="4963160"/>
            <a:ext cx="20281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Why </a:t>
            </a:r>
            <a:r>
              <a:rPr lang="en-US" altLang="zh-CN" b="1">
                <a:solidFill>
                  <a:schemeClr val="accent2">
                    <a:lumMod val="75000"/>
                  </a:schemeClr>
                </a:solidFill>
              </a:rPr>
              <a:t>odd</a:t>
            </a:r>
            <a:r>
              <a:rPr lang="en-US" altLang="zh-CN" b="1">
                <a:solidFill>
                  <a:srgbClr val="FF0000"/>
                </a:solidFill>
              </a:rPr>
              <a:t> </a:t>
            </a:r>
            <a:r>
              <a:rPr lang="en-US" altLang="zh-CN"/>
              <a:t>?</a:t>
            </a:r>
            <a:endParaRPr lang="en-US" altLang="zh-CN"/>
          </a:p>
        </p:txBody>
      </p:sp>
      <p:pic>
        <p:nvPicPr>
          <p:cNvPr id="21" name="图片 20" descr="odd_cat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13835" y="4601845"/>
            <a:ext cx="2039620" cy="221615"/>
          </a:xfrm>
          <a:prstGeom prst="rect">
            <a:avLst/>
          </a:prstGeom>
        </p:spPr>
      </p:pic>
      <p:pic>
        <p:nvPicPr>
          <p:cNvPr id="22" name="图片 21" descr="odd_cat_detail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877310" y="5363845"/>
            <a:ext cx="4394835" cy="10864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  <p:bldLst>
      <p:bldP spid="2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/>
          <p:nvPr/>
        </p:nvSpPr>
        <p:spPr>
          <a:xfrm>
            <a:off x="1858577" y="197440"/>
            <a:ext cx="5426846" cy="493394"/>
          </a:xfrm>
          <a:prstGeom prst="rect">
            <a:avLst/>
          </a:prstGeom>
          <a:gradFill>
            <a:gsLst>
              <a:gs pos="19000">
                <a:srgbClr val="FE4444"/>
              </a:gs>
              <a:gs pos="57000">
                <a:srgbClr val="832B2B"/>
              </a:gs>
            </a:gsLst>
            <a:lin ang="5400000" scaled="0"/>
          </a:gra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j-cs"/>
              </a:rPr>
              <a:t>Cat state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j-cs"/>
            </a:endParaRPr>
          </a:p>
        </p:txBody>
      </p:sp>
      <p:cxnSp>
        <p:nvCxnSpPr>
          <p:cNvPr id="6" name="直接连接符 5"/>
          <p:cNvCxnSpPr>
            <a:endCxn id="5" idx="1"/>
          </p:cNvCxnSpPr>
          <p:nvPr/>
        </p:nvCxnSpPr>
        <p:spPr>
          <a:xfrm>
            <a:off x="0" y="444772"/>
            <a:ext cx="1858577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>
            <a:stCxn id="5" idx="3"/>
          </p:cNvCxnSpPr>
          <p:nvPr/>
        </p:nvCxnSpPr>
        <p:spPr>
          <a:xfrm>
            <a:off x="7285423" y="444772"/>
            <a:ext cx="1858577" cy="1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571500" y="953135"/>
            <a:ext cx="287909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Features</a:t>
            </a:r>
            <a:endParaRPr lang="en-US" altLang="zh-CN" sz="280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框 3"/>
              <p:cNvSpPr txBox="1"/>
              <p:nvPr/>
            </p:nvSpPr>
            <p:spPr>
              <a:xfrm>
                <a:off x="1146810" y="1630045"/>
                <a:ext cx="7089140" cy="42564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/>
                  <a:t>The larger </a:t>
                </a:r>
                <a:r>
                  <a:rPr lang="en-US" altLang="zh-CN" b="1" i="1">
                    <a:solidFill>
                      <a:srgbClr val="FF0000"/>
                    </a:solidFill>
                  </a:rPr>
                  <a:t>α</a:t>
                </a:r>
                <a:r>
                  <a:rPr lang="zh-CN" altLang="en-US"/>
                  <a:t> is, the less </a:t>
                </a:r>
                <a:r>
                  <a:rPr lang="zh-CN" altLang="en-US" b="1">
                    <a:solidFill>
                      <a:srgbClr val="FF0000"/>
                    </a:solidFill>
                  </a:rPr>
                  <a:t>overlap</a:t>
                </a:r>
                <a:r>
                  <a:rPr lang="zh-CN" altLang="en-US"/>
                  <a:t> the two coherent states have, and the closer they are to the </a:t>
                </a:r>
                <a:r>
                  <a:rPr lang="zh-CN" altLang="en-US" b="1">
                    <a:solidFill>
                      <a:srgbClr val="FF0000"/>
                    </a:solidFill>
                  </a:rPr>
                  <a:t>ideal</a:t>
                </a:r>
                <a:r>
                  <a:rPr lang="en-US" altLang="zh-CN" b="1">
                    <a:solidFill>
                      <a:srgbClr val="FF0000"/>
                    </a:solidFill>
                  </a:rPr>
                  <a:t> cat</a:t>
                </a:r>
                <a:r>
                  <a:rPr lang="zh-CN" altLang="en-US" b="1">
                    <a:solidFill>
                      <a:srgbClr val="FF0000"/>
                    </a:solidFill>
                  </a:rPr>
                  <a:t> state</a:t>
                </a:r>
                <a:r>
                  <a:rPr lang="en-US" altLang="zh-CN">
                    <a:solidFill>
                      <a:schemeClr val="tx1"/>
                    </a:solidFill>
                  </a:rPr>
                  <a:t>.</a:t>
                </a:r>
                <a:r>
                  <a:rPr lang="zh-CN" altLang="en-US"/>
                  <a:t> </a:t>
                </a:r>
                <a:endParaRPr lang="zh-CN" altLang="en-US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/>
                  <a:t>It is difficult to realize large </a:t>
                </a:r>
                <a:r>
                  <a:rPr lang="en-US" altLang="zh-CN"/>
                  <a:t>mean</a:t>
                </a:r>
                <a:r>
                  <a:rPr lang="zh-CN" altLang="en-US"/>
                  <a:t> photon number</a:t>
                </a:r>
                <a:r>
                  <a:rPr lang="en-US" altLang="zh-CN"/>
                  <a:t> (       )</a:t>
                </a:r>
                <a:r>
                  <a:rPr lang="zh-CN" altLang="en-US"/>
                  <a:t>.</a:t>
                </a:r>
                <a:r>
                  <a:rPr lang="en-US" altLang="zh-CN"/>
                  <a:t>       </a:t>
                </a:r>
                <a:r>
                  <a:rPr lang="zh-CN" altLang="en-US"/>
                  <a:t>A typical method is to approximate cat state by photon subtraction from a squeezed vacuum state</a:t>
                </a:r>
                <a:r>
                  <a:rPr lang="en-US" altLang="zh-CN"/>
                  <a:t>.</a:t>
                </a:r>
                <a:endParaRPr lang="en-US" altLang="zh-CN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/>
                  <a:t>We can using “</a:t>
                </a:r>
                <a:r>
                  <a:rPr lang="en-US" altLang="zh-CN" b="1"/>
                  <a:t>kitten state</a:t>
                </a:r>
                <a:r>
                  <a:rPr lang="en-US" altLang="zh-CN"/>
                  <a:t>”to generate larger cat state:</a:t>
                </a:r>
                <a:endParaRPr lang="en-US" altLang="zh-CN"/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/>
                  <a:t>Entangling two “kittens”with size </a:t>
                </a:r>
                <a:r>
                  <a:rPr lang="en-US" altLang="zh-CN" b="1" i="1"/>
                  <a:t>α </a:t>
                </a:r>
                <a:r>
                  <a:rPr lang="en-US" altLang="zh-CN"/>
                  <a:t>on a beamsplitter</a:t>
                </a:r>
                <a:endParaRPr lang="en-US" altLang="zh-CN" b="1" i="1"/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/>
                  <a:t>Performing a homodyne measurement on one output</a:t>
                </a:r>
                <a:endParaRPr lang="en-US" altLang="zh-CN"/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/>
                  <a:t>Measurement of </a:t>
                </a:r>
                <a:r>
                  <a:rPr lang="en-US" altLang="zh-CN" b="1"/>
                  <a:t>Q = 0</a:t>
                </a:r>
                <a:r>
                  <a:rPr lang="en-US" altLang="zh-CN"/>
                  <a:t>, the remaining output is projected to a larger cat state with size increased to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altLang="zh-CN" b="1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radPr>
                      <m:deg/>
                      <m:e>
                        <m:r>
                          <a:rPr lang="en-US" altLang="zh-CN" b="1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𝟐</m:t>
                        </m:r>
                      </m:e>
                    </m:rad>
                    <m:r>
                      <a:rPr lang="en-US" altLang="zh-CN" b="1" i="1">
                        <a:latin typeface="Cambria Math" panose="02040503050406030204" charset="0"/>
                        <a:cs typeface="Cambria Math" panose="02040503050406030204" charset="0"/>
                      </a:rPr>
                      <m:t>𝜶</m:t>
                    </m:r>
                  </m:oMath>
                </a14:m>
                <a:endParaRPr lang="en-US" altLang="zh-CN" b="1"/>
              </a:p>
            </p:txBody>
          </p:sp>
        </mc:Choice>
        <mc:Fallback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6810" y="1630045"/>
                <a:ext cx="7089140" cy="4256405"/>
              </a:xfrm>
              <a:prstGeom prst="rect">
                <a:avLst/>
              </a:prstGeo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图片 10" descr="pm_coherent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61910" y="1816100"/>
            <a:ext cx="506095" cy="238125"/>
          </a:xfrm>
          <a:prstGeom prst="rect">
            <a:avLst/>
          </a:prstGeom>
        </p:spPr>
      </p:pic>
      <p:pic>
        <p:nvPicPr>
          <p:cNvPr id="12" name="图片 11" descr="mean_photon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43750" y="2622550"/>
            <a:ext cx="410845" cy="2667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/>
          <p:nvPr/>
        </p:nvSpPr>
        <p:spPr>
          <a:xfrm>
            <a:off x="1858577" y="197440"/>
            <a:ext cx="5426846" cy="493394"/>
          </a:xfrm>
          <a:prstGeom prst="rect">
            <a:avLst/>
          </a:prstGeom>
          <a:gradFill>
            <a:gsLst>
              <a:gs pos="19000">
                <a:srgbClr val="FE4444"/>
              </a:gs>
              <a:gs pos="57000">
                <a:srgbClr val="832B2B"/>
              </a:gs>
            </a:gsLst>
            <a:lin ang="5400000" scaled="0"/>
          </a:gra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j-cs"/>
              </a:rPr>
              <a:t>Cat qubit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j-cs"/>
            </a:endParaRPr>
          </a:p>
        </p:txBody>
      </p:sp>
      <p:cxnSp>
        <p:nvCxnSpPr>
          <p:cNvPr id="6" name="直接连接符 5"/>
          <p:cNvCxnSpPr>
            <a:endCxn id="5" idx="1"/>
          </p:cNvCxnSpPr>
          <p:nvPr/>
        </p:nvCxnSpPr>
        <p:spPr>
          <a:xfrm>
            <a:off x="0" y="444772"/>
            <a:ext cx="1858577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>
            <a:stCxn id="5" idx="3"/>
          </p:cNvCxnSpPr>
          <p:nvPr/>
        </p:nvCxnSpPr>
        <p:spPr>
          <a:xfrm>
            <a:off x="7285423" y="444772"/>
            <a:ext cx="1858577" cy="1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cat_qubit_bloch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3730" y="958850"/>
            <a:ext cx="3975100" cy="287274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876935" y="3831590"/>
            <a:ext cx="348869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400"/>
              <a:t>Fig. 2. </a:t>
            </a:r>
            <a:r>
              <a:rPr lang="zh-CN" altLang="en-US" sz="1400"/>
              <a:t>Bloch sphere of the cat qubit</a:t>
            </a:r>
            <a:endParaRPr lang="zh-CN" altLang="en-US" sz="1400"/>
          </a:p>
        </p:txBody>
      </p:sp>
      <p:sp>
        <p:nvSpPr>
          <p:cNvPr id="8" name="文本框 7"/>
          <p:cNvSpPr txBox="1"/>
          <p:nvPr/>
        </p:nvSpPr>
        <p:spPr>
          <a:xfrm>
            <a:off x="432435" y="4209415"/>
            <a:ext cx="43402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b="1"/>
              <a:t>Logical qubit configuration</a:t>
            </a:r>
            <a:endParaRPr lang="en-US" altLang="zh-CN" sz="2000" b="1"/>
          </a:p>
        </p:txBody>
      </p:sp>
      <p:sp>
        <p:nvSpPr>
          <p:cNvPr id="12" name="文本框 11"/>
          <p:cNvSpPr txBox="1"/>
          <p:nvPr/>
        </p:nvSpPr>
        <p:spPr>
          <a:xfrm>
            <a:off x="4748530" y="1239520"/>
            <a:ext cx="3263900" cy="968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en-US" altLang="zh-CN" sz="2000" b="1"/>
              <a:t>Physical qubit</a:t>
            </a:r>
            <a:r>
              <a:rPr lang="en-US" altLang="zh-CN"/>
              <a:t>: </a:t>
            </a:r>
            <a:endParaRPr lang="en-US" altLang="zh-CN"/>
          </a:p>
          <a:p>
            <a:pPr>
              <a:lnSpc>
                <a:spcPct val="150000"/>
              </a:lnSpc>
            </a:pPr>
            <a:r>
              <a:rPr lang="en-US" altLang="zh-CN"/>
              <a:t>2-component cat state</a:t>
            </a:r>
            <a:endParaRPr lang="en-US" altLang="zh-CN"/>
          </a:p>
        </p:txBody>
      </p:sp>
      <p:pic>
        <p:nvPicPr>
          <p:cNvPr id="24" name="图片 23" descr="2component_cat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16830" y="2301875"/>
            <a:ext cx="2877185" cy="1215390"/>
          </a:xfrm>
          <a:prstGeom prst="rect">
            <a:avLst/>
          </a:prstGeom>
        </p:spPr>
      </p:pic>
      <p:cxnSp>
        <p:nvCxnSpPr>
          <p:cNvPr id="25" name="直接连接符 24"/>
          <p:cNvCxnSpPr/>
          <p:nvPr/>
        </p:nvCxnSpPr>
        <p:spPr>
          <a:xfrm>
            <a:off x="5141595" y="4705350"/>
            <a:ext cx="0" cy="180000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750570" y="4756150"/>
            <a:ext cx="11855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X-axis: </a:t>
            </a:r>
            <a:endParaRPr lang="en-US" altLang="zh-CN"/>
          </a:p>
        </p:txBody>
      </p:sp>
      <p:pic>
        <p:nvPicPr>
          <p:cNvPr id="27" name="图片 26" descr="x_bit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45615" y="4765040"/>
            <a:ext cx="1283335" cy="300990"/>
          </a:xfrm>
          <a:prstGeom prst="rect">
            <a:avLst/>
          </a:prstGeom>
        </p:spPr>
      </p:pic>
      <p:sp>
        <p:nvSpPr>
          <p:cNvPr id="28" name="文本框 27"/>
          <p:cNvSpPr txBox="1"/>
          <p:nvPr/>
        </p:nvSpPr>
        <p:spPr>
          <a:xfrm>
            <a:off x="750570" y="5222875"/>
            <a:ext cx="11855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Z-axis: </a:t>
            </a:r>
            <a:endParaRPr lang="en-US" altLang="zh-CN"/>
          </a:p>
        </p:txBody>
      </p:sp>
      <p:pic>
        <p:nvPicPr>
          <p:cNvPr id="29" name="图片 28" descr="z_bit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745615" y="5240020"/>
            <a:ext cx="2974340" cy="1113790"/>
          </a:xfrm>
          <a:prstGeom prst="rect">
            <a:avLst/>
          </a:prstGeom>
        </p:spPr>
      </p:pic>
      <p:sp>
        <p:nvSpPr>
          <p:cNvPr id="30" name="文本框 29"/>
          <p:cNvSpPr txBox="1"/>
          <p:nvPr/>
        </p:nvSpPr>
        <p:spPr>
          <a:xfrm>
            <a:off x="5462905" y="4771390"/>
            <a:ext cx="16662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For large </a:t>
            </a:r>
            <a:r>
              <a:rPr lang="en-US" altLang="zh-CN" b="1" i="1">
                <a:latin typeface="Arial" panose="020B0604020202020204" pitchFamily="34" charset="0"/>
                <a:cs typeface="Arial" panose="020B0604020202020204" pitchFamily="34" charset="0"/>
              </a:rPr>
              <a:t>α </a:t>
            </a: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en-US" altLang="zh-CN"/>
              <a:t> </a:t>
            </a:r>
            <a:endParaRPr lang="en-US" altLang="zh-CN"/>
          </a:p>
        </p:txBody>
      </p:sp>
      <p:pic>
        <p:nvPicPr>
          <p:cNvPr id="31" name="图片 30" descr="large_coef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955790" y="4795520"/>
            <a:ext cx="1253490" cy="309245"/>
          </a:xfrm>
          <a:prstGeom prst="rect">
            <a:avLst/>
          </a:prstGeom>
        </p:spPr>
      </p:pic>
      <p:pic>
        <p:nvPicPr>
          <p:cNvPr id="32" name="图片 31" descr="qubit_0_1_coherent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168390" y="5494020"/>
            <a:ext cx="1239520" cy="5670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/>
          <p:nvPr/>
        </p:nvSpPr>
        <p:spPr>
          <a:xfrm>
            <a:off x="1858577" y="197440"/>
            <a:ext cx="5426846" cy="493394"/>
          </a:xfrm>
          <a:prstGeom prst="rect">
            <a:avLst/>
          </a:prstGeom>
          <a:gradFill>
            <a:gsLst>
              <a:gs pos="19000">
                <a:srgbClr val="FE4444"/>
              </a:gs>
              <a:gs pos="57000">
                <a:srgbClr val="832B2B"/>
              </a:gs>
            </a:gsLst>
            <a:lin ang="5400000" scaled="0"/>
          </a:gra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j-cs"/>
              </a:rPr>
              <a:t>Cat qubit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j-cs"/>
            </a:endParaRPr>
          </a:p>
        </p:txBody>
      </p:sp>
      <p:cxnSp>
        <p:nvCxnSpPr>
          <p:cNvPr id="6" name="直接连接符 5"/>
          <p:cNvCxnSpPr>
            <a:endCxn id="5" idx="1"/>
          </p:cNvCxnSpPr>
          <p:nvPr/>
        </p:nvCxnSpPr>
        <p:spPr>
          <a:xfrm>
            <a:off x="0" y="444772"/>
            <a:ext cx="1858577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>
            <a:stCxn id="5" idx="3"/>
          </p:cNvCxnSpPr>
          <p:nvPr/>
        </p:nvCxnSpPr>
        <p:spPr>
          <a:xfrm>
            <a:off x="7285423" y="444772"/>
            <a:ext cx="1858577" cy="1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474980" y="1003935"/>
            <a:ext cx="782129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b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Physical realization: </a:t>
            </a:r>
            <a:r>
              <a:rPr lang="en-US" altLang="zh-CN" sz="20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Two-photon driven nonlinear oscillator</a:t>
            </a:r>
            <a:endParaRPr lang="en-US" altLang="zh-CN" sz="20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81685" y="1555115"/>
            <a:ext cx="31013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Kerr nonlinear Resonator</a:t>
            </a:r>
            <a:endParaRPr lang="en-US" altLang="zh-CN" b="1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0" name="图片 9" descr="KNR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01800" y="2179955"/>
            <a:ext cx="5182235" cy="115570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2548255" y="3335655"/>
            <a:ext cx="380682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400"/>
              <a:t>Fig. 3. Scheme of the nonlinear resonator</a:t>
            </a:r>
            <a:endParaRPr lang="zh-CN" altLang="en-US" sz="140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文本框 12"/>
              <p:cNvSpPr txBox="1"/>
              <p:nvPr/>
            </p:nvSpPr>
            <p:spPr>
              <a:xfrm>
                <a:off x="991870" y="3872230"/>
                <a:ext cx="7009130" cy="21685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marL="285750" indent="-28575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r>
                  <a:rPr lang="en-US" altLang="zh-CN"/>
                  <a:t>Kerr</a:t>
                </a:r>
                <a:r>
                  <a:rPr lang="zh-CN" altLang="en-US"/>
                  <a:t> nonlinear resonator is composed of a nonlinear device</a:t>
                </a:r>
                <a:r>
                  <a:rPr lang="en-US" altLang="zh-CN"/>
                  <a:t>, </a:t>
                </a:r>
                <a:r>
                  <a:rPr lang="en-US" altLang="zh-CN" b="1">
                    <a:solidFill>
                      <a:srgbClr val="FF0000"/>
                    </a:solidFill>
                  </a:rPr>
                  <a:t>Josephson junction</a:t>
                </a:r>
                <a:r>
                  <a:rPr lang="en-US" altLang="zh-CN"/>
                  <a:t>, </a:t>
                </a:r>
                <a:r>
                  <a:rPr lang="zh-CN" altLang="en-US"/>
                  <a:t>inserted into a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>
                        <a:latin typeface="Cambria Math" panose="02040503050406030204" charset="0"/>
                        <a:cs typeface="Cambria Math" panose="02040503050406030204" charset="0"/>
                      </a:rPr>
                      <m:t>λ</m:t>
                    </m:r>
                    <m:r>
                      <a:rPr lang="en-US" altLang="zh-CN">
                        <a:latin typeface="Cambria Math" panose="02040503050406030204" charset="0"/>
                        <a:cs typeface="Cambria Math" panose="02040503050406030204" charset="0"/>
                      </a:rPr>
                      <m:t>/</m:t>
                    </m:r>
                    <m:r>
                      <a:rPr lang="en-US" altLang="zh-CN">
                        <a:latin typeface="Cambria Math" panose="02040503050406030204" charset="0"/>
                        <a:cs typeface="Cambria Math" panose="02040503050406030204" charset="0"/>
                      </a:rPr>
                      <m:t>2</m:t>
                    </m:r>
                  </m:oMath>
                </a14:m>
                <a:r>
                  <a:rPr lang="en-US" altLang="zh-CN"/>
                  <a:t> </a:t>
                </a:r>
                <a:r>
                  <a:rPr lang="zh-CN" altLang="en-US"/>
                  <a:t>waveguide.  </a:t>
                </a:r>
                <a:endParaRPr lang="zh-CN" altLang="en-US"/>
              </a:p>
              <a:p>
                <a:pPr marL="285750" indent="-28575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/>
                  <a:t>The waveguide cavity is capacitatively</a:t>
                </a:r>
                <a:r>
                  <a:rPr lang="en-US" altLang="zh-CN"/>
                  <a:t> 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𝐶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𝑐</m:t>
                        </m:r>
                      </m:sub>
                    </m:sSub>
                    <m:r>
                      <a:rPr lang="en-US" altLang="zh-CN">
                        <a:latin typeface="Cambria Math" panose="02040503050406030204" charset="0"/>
                        <a:cs typeface="Cambria Math" panose="02040503050406030204" charset="0"/>
                      </a:rPr>
                      <m:t>)</m:t>
                    </m:r>
                  </m:oMath>
                </a14:m>
                <a:r>
                  <a:rPr lang="zh-CN" altLang="en-US"/>
                  <a:t> coupled with the transmission line for signal read</a:t>
                </a:r>
                <a:r>
                  <a:rPr lang="en-US" altLang="zh-CN"/>
                  <a:t>out.</a:t>
                </a:r>
                <a:r>
                  <a:rPr lang="zh-CN" altLang="en-US"/>
                  <a:t> </a:t>
                </a:r>
                <a:endParaRPr lang="zh-CN" altLang="en-US"/>
              </a:p>
              <a:p>
                <a:pPr marL="285750" indent="-28575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/>
                  <a:t>Impedance matching is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50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𝛺</m:t>
                    </m:r>
                  </m:oMath>
                </a14:m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( Avoid multiple signal oscillations )</a:t>
                </a:r>
                <a:endParaRPr lang="en-US" altLang="zh-CN"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13" name="文本框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1870" y="3872230"/>
                <a:ext cx="7009130" cy="2168525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/>
          <p:nvPr/>
        </p:nvSpPr>
        <p:spPr>
          <a:xfrm>
            <a:off x="1858577" y="197440"/>
            <a:ext cx="5426846" cy="493394"/>
          </a:xfrm>
          <a:prstGeom prst="rect">
            <a:avLst/>
          </a:prstGeom>
          <a:gradFill>
            <a:gsLst>
              <a:gs pos="19000">
                <a:srgbClr val="FE4444"/>
              </a:gs>
              <a:gs pos="57000">
                <a:srgbClr val="832B2B"/>
              </a:gs>
            </a:gsLst>
            <a:lin ang="5400000" scaled="0"/>
          </a:gra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j-cs"/>
              </a:rPr>
              <a:t>Cat qubit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j-cs"/>
            </a:endParaRPr>
          </a:p>
        </p:txBody>
      </p:sp>
      <p:cxnSp>
        <p:nvCxnSpPr>
          <p:cNvPr id="6" name="直接连接符 5"/>
          <p:cNvCxnSpPr>
            <a:endCxn id="5" idx="1"/>
          </p:cNvCxnSpPr>
          <p:nvPr/>
        </p:nvCxnSpPr>
        <p:spPr>
          <a:xfrm>
            <a:off x="0" y="444772"/>
            <a:ext cx="1858577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>
            <a:stCxn id="5" idx="3"/>
          </p:cNvCxnSpPr>
          <p:nvPr/>
        </p:nvCxnSpPr>
        <p:spPr>
          <a:xfrm>
            <a:off x="7285423" y="444772"/>
            <a:ext cx="1858577" cy="1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695960" y="1116965"/>
            <a:ext cx="31013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Equivalent circuit model</a:t>
            </a:r>
            <a:r>
              <a:rPr lang="en-US" altLang="zh-CN"/>
              <a:t> </a:t>
            </a:r>
            <a:endParaRPr lang="en-US" altLang="zh-CN"/>
          </a:p>
        </p:txBody>
      </p:sp>
      <p:sp>
        <p:nvSpPr>
          <p:cNvPr id="11" name="文本框 10"/>
          <p:cNvSpPr txBox="1"/>
          <p:nvPr/>
        </p:nvSpPr>
        <p:spPr>
          <a:xfrm>
            <a:off x="2199640" y="3239135"/>
            <a:ext cx="45974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400"/>
              <a:t>Fig. 4. Equivalent circuit of the nonlinear resonator</a:t>
            </a:r>
            <a:endParaRPr lang="en-US" altLang="zh-CN" sz="1400"/>
          </a:p>
        </p:txBody>
      </p:sp>
      <p:pic>
        <p:nvPicPr>
          <p:cNvPr id="3" name="图片 2" descr="equivalent_circui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77365" y="1668145"/>
            <a:ext cx="5441950" cy="157099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95960" y="3737610"/>
            <a:ext cx="27673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Hamlitonian</a:t>
            </a:r>
            <a:endParaRPr lang="en-US" altLang="zh-CN"/>
          </a:p>
        </p:txBody>
      </p:sp>
      <p:pic>
        <p:nvPicPr>
          <p:cNvPr id="2" name="图片 1" descr="Hamiltonian_KNR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59610" y="4152265"/>
            <a:ext cx="4253865" cy="672465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695960" y="4963160"/>
            <a:ext cx="704786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Where E</a:t>
            </a:r>
            <a:r>
              <a:rPr lang="en-US" altLang="zh-CN" baseline="-25000"/>
              <a:t>J</a:t>
            </a:r>
            <a:r>
              <a:rPr lang="en-US" altLang="zh-CN"/>
              <a:t> is the Josephson energy, It is determined by the property of material itself</a:t>
            </a:r>
            <a:endParaRPr lang="en-US" altLang="zh-CN"/>
          </a:p>
        </p:txBody>
      </p:sp>
      <p:pic>
        <p:nvPicPr>
          <p:cNvPr id="15" name="图片 14" descr="reduced_flux_quanta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59610" y="5729605"/>
            <a:ext cx="982980" cy="544195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3002915" y="5835650"/>
            <a:ext cx="37242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is the </a:t>
            </a:r>
            <a:r>
              <a:rPr lang="en-US" altLang="zh-CN" b="1"/>
              <a:t>reduced flux quantum</a:t>
            </a:r>
            <a:endParaRPr lang="en-US" altLang="zh-CN" b="1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/>
          <p:nvPr/>
        </p:nvSpPr>
        <p:spPr>
          <a:xfrm>
            <a:off x="1858577" y="197440"/>
            <a:ext cx="5426846" cy="493394"/>
          </a:xfrm>
          <a:prstGeom prst="rect">
            <a:avLst/>
          </a:prstGeom>
          <a:gradFill>
            <a:gsLst>
              <a:gs pos="19000">
                <a:srgbClr val="FE4444"/>
              </a:gs>
              <a:gs pos="57000">
                <a:srgbClr val="832B2B"/>
              </a:gs>
            </a:gsLst>
            <a:lin ang="5400000" scaled="0"/>
          </a:gra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j-cs"/>
              </a:rPr>
              <a:t>Cat qubit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j-cs"/>
            </a:endParaRPr>
          </a:p>
        </p:txBody>
      </p:sp>
      <p:cxnSp>
        <p:nvCxnSpPr>
          <p:cNvPr id="6" name="直接连接符 5"/>
          <p:cNvCxnSpPr>
            <a:endCxn id="5" idx="1"/>
          </p:cNvCxnSpPr>
          <p:nvPr/>
        </p:nvCxnSpPr>
        <p:spPr>
          <a:xfrm>
            <a:off x="0" y="444772"/>
            <a:ext cx="1858577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>
            <a:stCxn id="5" idx="3"/>
          </p:cNvCxnSpPr>
          <p:nvPr/>
        </p:nvCxnSpPr>
        <p:spPr>
          <a:xfrm>
            <a:off x="7285423" y="444772"/>
            <a:ext cx="1858577" cy="1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695960" y="2518410"/>
            <a:ext cx="58966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We can get the relationship between </a:t>
            </a:r>
            <a:r>
              <a:rPr lang="en-US" altLang="zh-CN" i="1">
                <a:latin typeface="Times New Roman" panose="02020603050405020304" charset="0"/>
                <a:cs typeface="Times New Roman" panose="02020603050405020304" charset="0"/>
              </a:rPr>
              <a:t>ϕ</a:t>
            </a:r>
            <a:r>
              <a:rPr lang="en-US" altLang="zh-CN"/>
              <a:t> and </a:t>
            </a:r>
            <a:r>
              <a:rPr lang="en-US" altLang="zh-CN" i="1">
                <a:latin typeface="Times New Roman" panose="02020603050405020304" charset="0"/>
                <a:cs typeface="Times New Roman" panose="02020603050405020304" charset="0"/>
              </a:rPr>
              <a:t>ϕ</a:t>
            </a:r>
            <a:r>
              <a:rPr lang="en-US" altLang="zh-CN" i="1" baseline="-25000">
                <a:latin typeface="Times New Roman" panose="02020603050405020304" charset="0"/>
                <a:cs typeface="Times New Roman" panose="02020603050405020304" charset="0"/>
              </a:rPr>
              <a:t>1</a:t>
            </a:r>
            <a:r>
              <a:rPr lang="en-US" altLang="zh-CN" i="1" baseline="-25000"/>
              <a:t>  </a:t>
            </a:r>
            <a:endParaRPr lang="en-US" altLang="zh-CN" i="1" baseline="-25000"/>
          </a:p>
        </p:txBody>
      </p:sp>
      <p:pic>
        <p:nvPicPr>
          <p:cNvPr id="13" name="图片 12" descr="Josephson_relation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417320" y="1640205"/>
            <a:ext cx="3205480" cy="670560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695960" y="1064260"/>
            <a:ext cx="54254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According to the Josephson relation as below</a:t>
            </a:r>
            <a:endParaRPr lang="en-US" altLang="zh-CN"/>
          </a:p>
        </p:txBody>
      </p:sp>
      <p:sp>
        <p:nvSpPr>
          <p:cNvPr id="15" name="文本框 14"/>
          <p:cNvSpPr txBox="1"/>
          <p:nvPr/>
        </p:nvSpPr>
        <p:spPr>
          <a:xfrm>
            <a:off x="5035550" y="1652905"/>
            <a:ext cx="26504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i="1">
                <a:latin typeface="Times New Roman" panose="02020603050405020304" charset="0"/>
                <a:cs typeface="Times New Roman" panose="02020603050405020304" charset="0"/>
              </a:rPr>
              <a:t>I</a:t>
            </a:r>
            <a:r>
              <a:rPr lang="en-US" altLang="zh-CN" i="1" baseline="-25000">
                <a:latin typeface="Times New Roman" panose="02020603050405020304" charset="0"/>
                <a:cs typeface="Times New Roman" panose="02020603050405020304" charset="0"/>
              </a:rPr>
              <a:t>0</a:t>
            </a:r>
            <a:r>
              <a:rPr lang="en-US" altLang="zh-CN"/>
              <a:t> is the Josephson critical current</a:t>
            </a:r>
            <a:endParaRPr lang="en-US" altLang="zh-CN"/>
          </a:p>
        </p:txBody>
      </p:sp>
      <p:pic>
        <p:nvPicPr>
          <p:cNvPr id="16" name="图片 15" descr="phi1_phi_relation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17320" y="3107055"/>
            <a:ext cx="3204845" cy="707390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695960" y="3981450"/>
            <a:ext cx="778446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/>
              <a:t>Using equation above, we can e</a:t>
            </a:r>
            <a:r>
              <a:rPr lang="zh-CN" altLang="en-US"/>
              <a:t>xpand the Hamiltonian in terms of</a:t>
            </a:r>
            <a:r>
              <a:rPr lang="en-US" altLang="zh-CN"/>
              <a:t> </a:t>
            </a:r>
            <a:r>
              <a:rPr lang="en-US" altLang="zh-CN" i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ϕ</a:t>
            </a:r>
            <a:r>
              <a:rPr lang="zh-CN" altLang="en-US"/>
              <a:t> </a:t>
            </a:r>
            <a:endParaRPr lang="zh-CN" altLang="en-US"/>
          </a:p>
        </p:txBody>
      </p:sp>
      <p:pic>
        <p:nvPicPr>
          <p:cNvPr id="19" name="图片 18" descr="H_expand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417320" y="4574540"/>
            <a:ext cx="4810125" cy="7327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/>
          <p:nvPr/>
        </p:nvSpPr>
        <p:spPr>
          <a:xfrm>
            <a:off x="1858577" y="197440"/>
            <a:ext cx="5426846" cy="493394"/>
          </a:xfrm>
          <a:prstGeom prst="rect">
            <a:avLst/>
          </a:prstGeom>
          <a:gradFill>
            <a:gsLst>
              <a:gs pos="19000">
                <a:srgbClr val="FE4444"/>
              </a:gs>
              <a:gs pos="57000">
                <a:srgbClr val="832B2B"/>
              </a:gs>
            </a:gsLst>
            <a:lin ang="5400000" scaled="0"/>
          </a:gra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j-cs"/>
              </a:rPr>
              <a:t>Cat qubit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j-cs"/>
            </a:endParaRPr>
          </a:p>
        </p:txBody>
      </p:sp>
      <p:cxnSp>
        <p:nvCxnSpPr>
          <p:cNvPr id="6" name="直接连接符 5"/>
          <p:cNvCxnSpPr>
            <a:endCxn id="5" idx="1"/>
          </p:cNvCxnSpPr>
          <p:nvPr/>
        </p:nvCxnSpPr>
        <p:spPr>
          <a:xfrm>
            <a:off x="0" y="444772"/>
            <a:ext cx="1858577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>
            <a:stCxn id="5" idx="3"/>
          </p:cNvCxnSpPr>
          <p:nvPr/>
        </p:nvCxnSpPr>
        <p:spPr>
          <a:xfrm>
            <a:off x="7285423" y="444772"/>
            <a:ext cx="1858577" cy="1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679450" y="2773045"/>
            <a:ext cx="353187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000" b="1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Second quantization</a:t>
            </a:r>
            <a:endParaRPr lang="en-US" altLang="zh-CN" sz="2000" b="1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9" name="图片 18" descr="H_expand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162050" y="976630"/>
            <a:ext cx="4810125" cy="73279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文本框 1"/>
              <p:cNvSpPr txBox="1"/>
              <p:nvPr/>
            </p:nvSpPr>
            <p:spPr>
              <a:xfrm>
                <a:off x="830580" y="1830705"/>
                <a:ext cx="7237730" cy="821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fontAlgn="auto">
                  <a:lnSpc>
                    <a:spcPct val="125000"/>
                  </a:lnSpc>
                </a:pPr>
                <a:r>
                  <a:rPr lang="en-US" altLang="zh-CN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𝑡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𝐽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+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altLang="zh-CN"/>
                  <a:t> is the total inductance,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𝑝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𝐽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/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CN"/>
                  <a:t> is the participation ratio of the Josephson inductance to total.</a:t>
                </a:r>
                <a:endParaRPr lang="en-US" altLang="zh-CN"/>
              </a:p>
            </p:txBody>
          </p:sp>
        </mc:Choice>
        <mc:Fallback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580" y="1830705"/>
                <a:ext cx="7237730" cy="821055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 descr="quantization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0580" y="3364230"/>
            <a:ext cx="5481320" cy="1294130"/>
          </a:xfrm>
          <a:prstGeom prst="rect">
            <a:avLst/>
          </a:prstGeom>
        </p:spPr>
      </p:pic>
      <p:pic>
        <p:nvPicPr>
          <p:cNvPr id="4" name="图片 3" descr="quan_H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209165" y="5322570"/>
            <a:ext cx="3627120" cy="58102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47395" y="4859655"/>
            <a:ext cx="74314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Then, after a </a:t>
            </a:r>
            <a:r>
              <a:rPr lang="en-US" altLang="zh-CN" b="1"/>
              <a:t>rotation wave approximation (RWA)</a:t>
            </a:r>
            <a:r>
              <a:rPr lang="en-US" altLang="zh-CN"/>
              <a:t>, we will get</a:t>
            </a:r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9" name="直接箭头连接符 108"/>
          <p:cNvCxnSpPr/>
          <p:nvPr/>
        </p:nvCxnSpPr>
        <p:spPr>
          <a:xfrm>
            <a:off x="5628360" y="6257857"/>
            <a:ext cx="3291840" cy="0"/>
          </a:xfrm>
          <a:prstGeom prst="straightConnector1">
            <a:avLst/>
          </a:prstGeom>
          <a:ln w="22225">
            <a:solidFill>
              <a:schemeClr val="bg1">
                <a:lumMod val="65000"/>
              </a:schemeClr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308" name="组合 12307"/>
          <p:cNvGrpSpPr/>
          <p:nvPr/>
        </p:nvGrpSpPr>
        <p:grpSpPr>
          <a:xfrm>
            <a:off x="7851866" y="5933857"/>
            <a:ext cx="648000" cy="648000"/>
            <a:chOff x="5946921" y="5046629"/>
            <a:chExt cx="648000" cy="648000"/>
          </a:xfrm>
        </p:grpSpPr>
        <p:sp>
          <p:nvSpPr>
            <p:cNvPr id="12306" name="椭圆 12305"/>
            <p:cNvSpPr/>
            <p:nvPr/>
          </p:nvSpPr>
          <p:spPr>
            <a:xfrm>
              <a:off x="5946921" y="5046629"/>
              <a:ext cx="648000" cy="6480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pic>
          <p:nvPicPr>
            <p:cNvPr id="42" name="图片 41"/>
            <p:cNvPicPr>
              <a:picLocks noChangeAspect="1"/>
            </p:cNvPicPr>
            <p:nvPr/>
          </p:nvPicPr>
          <p:blipFill>
            <a:blip r:embed="rId1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35156" y="5179792"/>
              <a:ext cx="449427" cy="396000"/>
            </a:xfrm>
            <a:prstGeom prst="rect">
              <a:avLst/>
            </a:prstGeom>
            <a:effectLst/>
          </p:spPr>
        </p:pic>
      </p:grpSp>
      <p:sp>
        <p:nvSpPr>
          <p:cNvPr id="5" name="矩形 4"/>
          <p:cNvSpPr/>
          <p:nvPr/>
        </p:nvSpPr>
        <p:spPr>
          <a:xfrm>
            <a:off x="868680" y="2256790"/>
            <a:ext cx="7071360" cy="304609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l"/>
            <a:r>
              <a:rPr lang="zh-CN" altLang="en-US" sz="4800" b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What do we need on the road to </a:t>
            </a:r>
            <a:r>
              <a:rPr lang="en-US" altLang="zh-CN" sz="4800" b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fully universal</a:t>
            </a:r>
            <a:r>
              <a:rPr lang="zh-CN" altLang="en-US" sz="4800" b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 quantum computing</a:t>
            </a:r>
            <a:r>
              <a:rPr lang="en-US" altLang="zh-CN" sz="4800" b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 ?</a:t>
            </a:r>
            <a:endParaRPr lang="en-US" altLang="zh-CN" sz="4800" b="1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6" name="矩形 5"/>
          <p:cNvSpPr/>
          <p:nvPr/>
        </p:nvSpPr>
        <p:spPr>
          <a:xfrm>
            <a:off x="326073" y="427355"/>
            <a:ext cx="4349115" cy="11988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en-US" altLang="zh-CN" sz="7200" b="1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Question</a:t>
            </a:r>
            <a:endParaRPr lang="en-US" altLang="zh-CN" sz="7200" b="1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/>
          <p:nvPr/>
        </p:nvSpPr>
        <p:spPr>
          <a:xfrm>
            <a:off x="1858577" y="197440"/>
            <a:ext cx="5426846" cy="493394"/>
          </a:xfrm>
          <a:prstGeom prst="rect">
            <a:avLst/>
          </a:prstGeom>
          <a:gradFill>
            <a:gsLst>
              <a:gs pos="19000">
                <a:srgbClr val="FE4444"/>
              </a:gs>
              <a:gs pos="57000">
                <a:srgbClr val="832B2B"/>
              </a:gs>
            </a:gsLst>
            <a:lin ang="5400000" scaled="0"/>
          </a:gra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j-cs"/>
              </a:rPr>
              <a:t>Cat qubit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j-cs"/>
            </a:endParaRPr>
          </a:p>
        </p:txBody>
      </p:sp>
      <p:cxnSp>
        <p:nvCxnSpPr>
          <p:cNvPr id="6" name="直接连接符 5"/>
          <p:cNvCxnSpPr>
            <a:endCxn id="5" idx="1"/>
          </p:cNvCxnSpPr>
          <p:nvPr/>
        </p:nvCxnSpPr>
        <p:spPr>
          <a:xfrm>
            <a:off x="0" y="444772"/>
            <a:ext cx="1858577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>
            <a:stCxn id="5" idx="3"/>
          </p:cNvCxnSpPr>
          <p:nvPr/>
        </p:nvCxnSpPr>
        <p:spPr>
          <a:xfrm>
            <a:off x="7285423" y="444772"/>
            <a:ext cx="1858577" cy="1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661035" y="986790"/>
            <a:ext cx="353187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0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Two-photon driven</a:t>
            </a:r>
            <a:endParaRPr lang="en-US" altLang="zh-CN" sz="20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2" name="图片 11" descr="2-photon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2085975" y="1508125"/>
            <a:ext cx="3597275" cy="394335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661035" y="2221865"/>
            <a:ext cx="54451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Two-photon driven nonlinear oscillator</a:t>
            </a:r>
            <a:endParaRPr lang="en-US" altLang="zh-CN" sz="2000" b="1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121410" y="2786380"/>
            <a:ext cx="51003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Hamiltonian in the interaction picture</a:t>
            </a:r>
            <a:endParaRPr lang="en-US" altLang="zh-CN"/>
          </a:p>
        </p:txBody>
      </p:sp>
      <p:pic>
        <p:nvPicPr>
          <p:cNvPr id="15" name="图片 14" descr="KNR_2driven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76120" y="3382645"/>
            <a:ext cx="5605780" cy="109918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6" name="文本框 15"/>
              <p:cNvSpPr txBox="1"/>
              <p:nvPr/>
            </p:nvSpPr>
            <p:spPr>
              <a:xfrm>
                <a:off x="1121410" y="4481830"/>
                <a:ext cx="5636260" cy="1889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fontAlgn="auto">
                  <a:lnSpc>
                    <a:spcPct val="125000"/>
                  </a:lnSpc>
                </a:pPr>
                <a:r>
                  <a:rPr lang="en-US" altLang="zh-CN"/>
                  <a:t>Where </a:t>
                </a:r>
                <a:endParaRPr lang="en-US" altLang="zh-CN"/>
              </a:p>
              <a:p>
                <a:pPr marL="742950" lvl="1" indent="-285750" fontAlgn="auto">
                  <a:lnSpc>
                    <a:spcPct val="125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𝑃</m:t>
                    </m:r>
                  </m:oMath>
                </a14:m>
                <a:r>
                  <a:rPr lang="en-US" altLang="zh-CN"/>
                  <a:t> is the driven amplitude</a:t>
                </a:r>
                <a:endParaRPr lang="en-US" altLang="zh-CN"/>
              </a:p>
              <a:p>
                <a:pPr marL="742950" lvl="1" indent="-285750" fontAlgn="auto">
                  <a:lnSpc>
                    <a:spcPct val="125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i="1">
                    <a:latin typeface="Times New Roman" panose="02020603050405020304" charset="0"/>
                    <a:cs typeface="Times New Roman" panose="02020603050405020304" charset="0"/>
                  </a:rPr>
                  <a:t>ϕ </a:t>
                </a:r>
                <a:r>
                  <a:rPr lang="en-US" altLang="zh-CN">
                    <a:ea typeface="+mn-lt"/>
                    <a:cs typeface="Times New Roman" panose="02020603050405020304" charset="0"/>
                  </a:rPr>
                  <a:t>is the phase of driving </a:t>
                </a:r>
                <a:endParaRPr lang="en-US" altLang="zh-CN">
                  <a:ea typeface="+mn-lt"/>
                  <a:cs typeface="Times New Roman" panose="02020603050405020304" charset="0"/>
                </a:endParaRPr>
              </a:p>
              <a:p>
                <a:pPr marL="742950" lvl="1" indent="-285750" fontAlgn="auto">
                  <a:lnSpc>
                    <a:spcPct val="125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𝐾</m:t>
                    </m:r>
                  </m:oMath>
                </a14:m>
                <a:r>
                  <a:rPr lang="en-US" altLang="zh-CN"/>
                  <a:t> is the strength of the nonlinearity</a:t>
                </a:r>
                <a:endParaRPr lang="en-US" altLang="zh-CN"/>
              </a:p>
              <a:p>
                <a:pPr marL="742950" lvl="1" indent="-285750" fontAlgn="auto">
                  <a:lnSpc>
                    <a:spcPct val="125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𝛼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radPr>
                      <m:deg/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𝑃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/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𝐾</m:t>
                        </m:r>
                      </m:e>
                    </m:rad>
                  </m:oMath>
                </a14:m>
                <a:endParaRPr lang="en-US" altLang="zh-CN"/>
              </a:p>
            </p:txBody>
          </p:sp>
        </mc:Choice>
        <mc:Fallback>
          <p:sp>
            <p:nvSpPr>
              <p:cNvPr id="16" name="文本框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1410" y="4481830"/>
                <a:ext cx="5636260" cy="1889760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/>
          <p:nvPr/>
        </p:nvSpPr>
        <p:spPr>
          <a:xfrm>
            <a:off x="1858577" y="197440"/>
            <a:ext cx="5426846" cy="493394"/>
          </a:xfrm>
          <a:prstGeom prst="rect">
            <a:avLst/>
          </a:prstGeom>
          <a:gradFill>
            <a:gsLst>
              <a:gs pos="19000">
                <a:srgbClr val="FE4444"/>
              </a:gs>
              <a:gs pos="57000">
                <a:srgbClr val="832B2B"/>
              </a:gs>
            </a:gsLst>
            <a:lin ang="5400000" scaled="0"/>
          </a:gra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j-cs"/>
              </a:rPr>
              <a:t>Cat qubit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j-cs"/>
            </a:endParaRPr>
          </a:p>
        </p:txBody>
      </p:sp>
      <p:cxnSp>
        <p:nvCxnSpPr>
          <p:cNvPr id="6" name="直接连接符 5"/>
          <p:cNvCxnSpPr>
            <a:endCxn id="5" idx="1"/>
          </p:cNvCxnSpPr>
          <p:nvPr/>
        </p:nvCxnSpPr>
        <p:spPr>
          <a:xfrm>
            <a:off x="0" y="444772"/>
            <a:ext cx="1858577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>
            <a:stCxn id="5" idx="3"/>
          </p:cNvCxnSpPr>
          <p:nvPr/>
        </p:nvCxnSpPr>
        <p:spPr>
          <a:xfrm>
            <a:off x="7285423" y="444772"/>
            <a:ext cx="1858577" cy="1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661035" y="826135"/>
            <a:ext cx="353187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4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Features</a:t>
            </a:r>
            <a:endParaRPr lang="en-US" altLang="zh-CN" sz="24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文本框 1"/>
              <p:cNvSpPr txBox="1"/>
              <p:nvPr/>
            </p:nvSpPr>
            <p:spPr>
              <a:xfrm>
                <a:off x="1003935" y="1341755"/>
                <a:ext cx="7404100" cy="6686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/>
                  <a:t>The cat states with the size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𝛼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𝑒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𝑖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ϕ</m:t>
                        </m:r>
                      </m:sup>
                    </m:sSup>
                  </m:oMath>
                </a14:m>
                <a:r>
                  <a:rPr lang="en-US" altLang="zh-CN"/>
                  <a:t> is the degenerate eigenstate of this hamiltonian</a:t>
                </a:r>
                <a:endParaRPr lang="en-US" altLang="zh-CN"/>
              </a:p>
            </p:txBody>
          </p:sp>
        </mc:Choice>
        <mc:Fallback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3935" y="1341755"/>
                <a:ext cx="7404100" cy="668655"/>
              </a:xfrm>
              <a:prstGeom prst="rect">
                <a:avLst/>
              </a:prstGeo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 descr="cat_phi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86025" y="2067560"/>
            <a:ext cx="3798570" cy="36449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003935" y="2383790"/>
            <a:ext cx="7404100" cy="1337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/>
              <a:t>The hamiltonian is commuted with photon number parity operator                       , so the eigenspace can be divided into </a:t>
            </a:r>
            <a:r>
              <a:rPr lang="en-US" altLang="zh-CN" b="1"/>
              <a:t>odd</a:t>
            </a:r>
            <a:r>
              <a:rPr lang="en-US" altLang="zh-CN"/>
              <a:t> (</a:t>
            </a:r>
            <a:r>
              <a:rPr lang="en-US" altLang="zh-CN" b="1">
                <a:solidFill>
                  <a:srgbClr val="00B0F0"/>
                </a:solidFill>
              </a:rPr>
              <a:t>blue</a:t>
            </a:r>
            <a:r>
              <a:rPr lang="en-US" altLang="zh-CN"/>
              <a:t>) and </a:t>
            </a:r>
            <a:r>
              <a:rPr lang="en-US" altLang="zh-CN" b="1"/>
              <a:t>even</a:t>
            </a:r>
            <a:r>
              <a:rPr lang="en-US" altLang="zh-CN"/>
              <a:t> (</a:t>
            </a:r>
            <a:r>
              <a:rPr lang="en-US" altLang="zh-CN" b="1">
                <a:solidFill>
                  <a:srgbClr val="FF0000"/>
                </a:solidFill>
              </a:rPr>
              <a:t>red</a:t>
            </a:r>
            <a:r>
              <a:rPr lang="en-US" altLang="zh-CN"/>
              <a:t>) subspace</a:t>
            </a:r>
            <a:endParaRPr lang="en-US" altLang="zh-CN"/>
          </a:p>
        </p:txBody>
      </p:sp>
      <p:pic>
        <p:nvPicPr>
          <p:cNvPr id="8" name="图片 7" descr="parity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21255" y="2909570"/>
            <a:ext cx="1403350" cy="3429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2232025" y="3774440"/>
            <a:ext cx="4420235" cy="231394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2420620" y="6088380"/>
            <a:ext cx="404304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400"/>
              <a:t>Fig. 5. Eigenstates of 2-photon driven KNR</a:t>
            </a:r>
            <a:endParaRPr lang="zh-CN" altLang="en-US" sz="1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/>
          <p:nvPr/>
        </p:nvSpPr>
        <p:spPr>
          <a:xfrm>
            <a:off x="1858577" y="197440"/>
            <a:ext cx="5426846" cy="493394"/>
          </a:xfrm>
          <a:prstGeom prst="rect">
            <a:avLst/>
          </a:prstGeom>
          <a:gradFill>
            <a:gsLst>
              <a:gs pos="19000">
                <a:srgbClr val="FE4444"/>
              </a:gs>
              <a:gs pos="57000">
                <a:srgbClr val="832B2B"/>
              </a:gs>
            </a:gsLst>
            <a:lin ang="5400000" scaled="0"/>
          </a:gra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j-cs"/>
              </a:rPr>
              <a:t>Cat qubit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j-cs"/>
            </a:endParaRPr>
          </a:p>
        </p:txBody>
      </p:sp>
      <p:cxnSp>
        <p:nvCxnSpPr>
          <p:cNvPr id="6" name="直接连接符 5"/>
          <p:cNvCxnSpPr>
            <a:endCxn id="5" idx="1"/>
          </p:cNvCxnSpPr>
          <p:nvPr/>
        </p:nvCxnSpPr>
        <p:spPr>
          <a:xfrm>
            <a:off x="0" y="444772"/>
            <a:ext cx="1858577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>
            <a:stCxn id="5" idx="3"/>
          </p:cNvCxnSpPr>
          <p:nvPr/>
        </p:nvCxnSpPr>
        <p:spPr>
          <a:xfrm>
            <a:off x="7285423" y="444772"/>
            <a:ext cx="1858577" cy="1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文本框 8"/>
              <p:cNvSpPr txBox="1"/>
              <p:nvPr/>
            </p:nvSpPr>
            <p:spPr>
              <a:xfrm>
                <a:off x="894080" y="699135"/>
                <a:ext cx="6957695" cy="30676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/>
                  <a:t>Cat subspace is separeted from remaining state space by the large energy gap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Δ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𝜔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𝑔𝑎𝑝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~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−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4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𝐾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𝛼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2</m:t>
                        </m:r>
                      </m:sup>
                    </m:sSup>
                  </m:oMath>
                </a14:m>
                <a:endParaRPr lang="en-US" altLang="zh-CN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微软雅黑" panose="020B0503020204020204" charset="-122"/>
                    <a:ea typeface="微软雅黑" panose="020B0503020204020204" charset="-122"/>
                    <a:cs typeface="Calibri" panose="020F0502020204030204" charset="0"/>
                  </a:rPr>
                  <a:t>As </a:t>
                </a:r>
                <a:r>
                  <a:rPr lang="en-US" altLang="zh-CN" b="1" i="1">
                    <a:latin typeface="微软雅黑" panose="020B0503020204020204" charset="-122"/>
                    <a:ea typeface="微软雅黑" panose="020B0503020204020204" charset="-122"/>
                    <a:cs typeface="Calibri" panose="020F0502020204030204" charset="0"/>
                  </a:rPr>
                  <a:t>α</a:t>
                </a:r>
                <a:r>
                  <a:rPr lang="en-US" altLang="zh-CN">
                    <a:latin typeface="微软雅黑" panose="020B0503020204020204" charset="-122"/>
                    <a:ea typeface="微软雅黑" panose="020B0503020204020204" charset="-122"/>
                    <a:cs typeface="Calibri" panose="020F0502020204030204" charset="0"/>
                  </a:rPr>
                  <a:t> goes up, the </a:t>
                </a:r>
                <a:r>
                  <a:rPr lang="en-US" altLang="zh-CN" b="1">
                    <a:latin typeface="微软雅黑" panose="020B0503020204020204" charset="-122"/>
                    <a:ea typeface="微软雅黑" panose="020B0503020204020204" charset="-122"/>
                    <a:cs typeface="Calibri" panose="020F0502020204030204" charset="0"/>
                  </a:rPr>
                  <a:t>energy gap</a:t>
                </a:r>
                <a:r>
                  <a:rPr lang="en-US" altLang="zh-CN">
                    <a:latin typeface="微软雅黑" panose="020B0503020204020204" charset="-122"/>
                    <a:ea typeface="微软雅黑" panose="020B0503020204020204" charset="-122"/>
                    <a:cs typeface="Calibri" panose="020F0502020204030204" charset="0"/>
                  </a:rPr>
                  <a:t> between a pair of eigenstate decreases exponentially, and the cat states are completely degenerate.</a:t>
                </a:r>
                <a:endParaRPr lang="en-US" altLang="zh-CN">
                  <a:latin typeface="微软雅黑" panose="020B0503020204020204" charset="-122"/>
                  <a:ea typeface="微软雅黑" panose="020B0503020204020204" charset="-122"/>
                  <a:cs typeface="Calibri" panose="020F0502020204030204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微软雅黑" panose="020B0503020204020204" charset="-122"/>
                    <a:ea typeface="微软雅黑" panose="020B0503020204020204" charset="-122"/>
                    <a:cs typeface="Calibri" panose="020F0502020204030204" charset="0"/>
                  </a:rPr>
                  <a:t>This Hilbert space symmetry is important for the exponential suppression of </a:t>
                </a:r>
                <a:r>
                  <a:rPr lang="en-US" altLang="zh-CN" b="1">
                    <a:latin typeface="微软雅黑" panose="020B0503020204020204" charset="-122"/>
                    <a:ea typeface="微软雅黑" panose="020B0503020204020204" charset="-122"/>
                    <a:cs typeface="Calibri" panose="020F0502020204030204" charset="0"/>
                  </a:rPr>
                  <a:t>bit-flip errors</a:t>
                </a:r>
                <a:r>
                  <a:rPr lang="en-US" altLang="zh-CN">
                    <a:latin typeface="微软雅黑" panose="020B0503020204020204" charset="-122"/>
                    <a:ea typeface="微软雅黑" panose="020B0503020204020204" charset="-122"/>
                    <a:cs typeface="Calibri" panose="020F0502020204030204" charset="0"/>
                  </a:rPr>
                  <a:t>.</a:t>
                </a:r>
                <a:endParaRPr lang="en-US" altLang="zh-CN">
                  <a:latin typeface="微软雅黑" panose="020B0503020204020204" charset="-122"/>
                  <a:ea typeface="微软雅黑" panose="020B0503020204020204" charset="-122"/>
                  <a:cs typeface="Calibri" panose="020F0502020204030204" charset="0"/>
                </a:endParaRPr>
              </a:p>
            </p:txBody>
          </p:sp>
        </mc:Choice>
        <mc:Fallback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080" y="699135"/>
                <a:ext cx="6957695" cy="3067685"/>
              </a:xfrm>
              <a:prstGeom prst="rect">
                <a:avLst/>
              </a:prstGeo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本框 11"/>
          <p:cNvSpPr txBox="1"/>
          <p:nvPr/>
        </p:nvSpPr>
        <p:spPr>
          <a:xfrm>
            <a:off x="603250" y="3735070"/>
            <a:ext cx="459740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4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Preparing the cat states</a:t>
            </a:r>
            <a:endParaRPr lang="en-US" altLang="zh-CN" sz="24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1835150" y="4460875"/>
            <a:ext cx="2187575" cy="850265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Vaccum state</a:t>
            </a:r>
            <a:endParaRPr lang="en-US" altLang="zh-CN"/>
          </a:p>
        </p:txBody>
      </p:sp>
      <p:sp>
        <p:nvSpPr>
          <p:cNvPr id="17" name="圆角矩形 16"/>
          <p:cNvSpPr/>
          <p:nvPr/>
        </p:nvSpPr>
        <p:spPr>
          <a:xfrm>
            <a:off x="7364730" y="4627245"/>
            <a:ext cx="1392555" cy="517525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/>
          </a:p>
        </p:txBody>
      </p:sp>
      <p:pic>
        <p:nvPicPr>
          <p:cNvPr id="16" name="图片 15" descr="even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86040" y="4719320"/>
            <a:ext cx="749935" cy="332740"/>
          </a:xfrm>
          <a:prstGeom prst="rect">
            <a:avLst/>
          </a:prstGeom>
        </p:spPr>
      </p:pic>
      <p:sp>
        <p:nvSpPr>
          <p:cNvPr id="21" name="圆角矩形 20"/>
          <p:cNvSpPr/>
          <p:nvPr/>
        </p:nvSpPr>
        <p:spPr>
          <a:xfrm>
            <a:off x="7364730" y="5621655"/>
            <a:ext cx="1392555" cy="517525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/>
          </a:p>
        </p:txBody>
      </p:sp>
      <p:pic>
        <p:nvPicPr>
          <p:cNvPr id="19" name="图片 18" descr="odd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24775" y="5731510"/>
            <a:ext cx="713105" cy="316865"/>
          </a:xfrm>
          <a:prstGeom prst="rect">
            <a:avLst/>
          </a:prstGeom>
        </p:spPr>
      </p:pic>
      <p:sp>
        <p:nvSpPr>
          <p:cNvPr id="20" name="圆角矩形 19"/>
          <p:cNvSpPr/>
          <p:nvPr/>
        </p:nvSpPr>
        <p:spPr>
          <a:xfrm>
            <a:off x="1835150" y="5473065"/>
            <a:ext cx="2186940" cy="815340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Single-photon Fock state</a:t>
            </a:r>
            <a:endParaRPr lang="en-US" altLang="zh-CN"/>
          </a:p>
        </p:txBody>
      </p:sp>
      <p:cxnSp>
        <p:nvCxnSpPr>
          <p:cNvPr id="22" name="直接箭头连接符 21"/>
          <p:cNvCxnSpPr/>
          <p:nvPr/>
        </p:nvCxnSpPr>
        <p:spPr>
          <a:xfrm flipV="1">
            <a:off x="4250055" y="5372735"/>
            <a:ext cx="2941320" cy="0"/>
          </a:xfrm>
          <a:prstGeom prst="straightConnector1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文本框 22"/>
              <p:cNvSpPr txBox="1"/>
              <p:nvPr/>
            </p:nvSpPr>
            <p:spPr>
              <a:xfrm>
                <a:off x="4250055" y="4563745"/>
                <a:ext cx="2747010" cy="64516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:r>
                  <a:rPr lang="en-US" altLang="zh-CN">
                    <a:sym typeface="+mn-ea"/>
                  </a:rPr>
                  <a:t>Increase driving strength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>
                        <a:latin typeface="Cambria Math" panose="02040503050406030204" charset="0"/>
                        <a:cs typeface="Cambria Math" panose="02040503050406030204" charset="0"/>
                      </a:rPr>
                      <m:t>P</m:t>
                    </m:r>
                  </m:oMath>
                </a14:m>
                <a:r>
                  <a:rPr lang="en-US" altLang="zh-CN">
                    <a:sym typeface="+mn-ea"/>
                  </a:rPr>
                  <a:t> adiabatically</a:t>
                </a:r>
                <a:endParaRPr lang="zh-CN" altLang="en-US"/>
              </a:p>
            </p:txBody>
          </p:sp>
        </mc:Choice>
        <mc:Fallback>
          <p:sp>
            <p:nvSpPr>
              <p:cNvPr id="23" name="文本框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0055" y="4563745"/>
                <a:ext cx="2747010" cy="645160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文本框 23"/>
              <p:cNvSpPr txBox="1"/>
              <p:nvPr/>
            </p:nvSpPr>
            <p:spPr>
              <a:xfrm>
                <a:off x="4250690" y="5446395"/>
                <a:ext cx="2884805" cy="79883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:pPr indent="0">
                  <a:lnSpc>
                    <a:spcPct val="125000"/>
                  </a:lnSpc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None/>
                </a:pPr>
                <a:r>
                  <a:rPr lang="en-US" altLang="zh-CN">
                    <a:sym typeface="+mn-ea"/>
                  </a:rPr>
                  <a:t>Keeping the rate far less than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/|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𝛥𝜔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𝑔𝑎𝑝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|</m:t>
                    </m:r>
                  </m:oMath>
                </a14:m>
                <a:endParaRPr lang="zh-CN" altLang="en-US"/>
              </a:p>
            </p:txBody>
          </p:sp>
        </mc:Choice>
        <mc:Fallback>
          <p:sp>
            <p:nvSpPr>
              <p:cNvPr id="24" name="文本框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0690" y="5446395"/>
                <a:ext cx="2884805" cy="798830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矩形 24"/>
          <p:cNvSpPr/>
          <p:nvPr/>
        </p:nvSpPr>
        <p:spPr>
          <a:xfrm>
            <a:off x="815975" y="4369435"/>
            <a:ext cx="3351530" cy="2058670"/>
          </a:xfrm>
          <a:prstGeom prst="rect">
            <a:avLst/>
          </a:prstGeom>
          <a:noFill/>
          <a:ln w="28575" cmpd="sng">
            <a:solidFill>
              <a:srgbClr val="00B0F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文本框 25"/>
              <p:cNvSpPr txBox="1"/>
              <p:nvPr/>
            </p:nvSpPr>
            <p:spPr>
              <a:xfrm>
                <a:off x="315595" y="5188585"/>
                <a:ext cx="1383665" cy="645160"/>
              </a:xfrm>
              <a:prstGeom prst="rect">
                <a:avLst/>
              </a:prstGeom>
              <a:solidFill>
                <a:schemeClr val="bg1"/>
              </a:solidFill>
              <a:ln w="12700" cmpd="sng">
                <a:solidFill>
                  <a:srgbClr val="00B0F0"/>
                </a:solidFill>
                <a:prstDash val="solid"/>
              </a:ln>
            </p:spPr>
            <p:txBody>
              <a:bodyPr wrap="none" rtlCol="0" anchor="t">
                <a:spAutoFit/>
              </a:bodyPr>
              <a:p>
                <a:pPr algn="l"/>
                <a:r>
                  <a:rPr lang="en-US" altLang="zh-CN">
                    <a:sym typeface="+mn-ea"/>
                  </a:rPr>
                  <a:t>Initial state</a:t>
                </a:r>
                <a:endParaRPr lang="en-US" altLang="zh-CN">
                  <a:sym typeface="+mn-ea"/>
                </a:endParaRPr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>
                          <a:latin typeface="Cambria Math" panose="02040503050406030204" charset="0"/>
                          <a:cs typeface="Cambria Math" panose="02040503050406030204" charset="0"/>
                        </a:rPr>
                        <m:t>P</m:t>
                      </m:r>
                      <m:r>
                        <a:rPr lang="en-US" altLang="zh-CN">
                          <a:latin typeface="Cambria Math" panose="02040503050406030204" charset="0"/>
                          <a:cs typeface="Cambria Math" panose="02040503050406030204" charset="0"/>
                        </a:rPr>
                        <m:t>=</m:t>
                      </m:r>
                      <m:r>
                        <a:rPr lang="en-US" altLang="zh-CN">
                          <a:latin typeface="Cambria Math" panose="02040503050406030204" charset="0"/>
                          <a:cs typeface="Cambria Math" panose="02040503050406030204" charset="0"/>
                        </a:rPr>
                        <m:t>0</m:t>
                      </m:r>
                    </m:oMath>
                  </m:oMathPara>
                </a14:m>
                <a:endParaRPr lang="en-US" altLang="zh-CN"/>
              </a:p>
            </p:txBody>
          </p:sp>
        </mc:Choice>
        <mc:Fallback>
          <p:sp>
            <p:nvSpPr>
              <p:cNvPr id="26" name="文本框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595" y="5188585"/>
                <a:ext cx="1383665" cy="645160"/>
              </a:xfrm>
              <a:prstGeom prst="rect">
                <a:avLst/>
              </a:prstGeom>
              <a:blipFill rotWithShape="1">
                <a:blip r:embed="rId8"/>
                <a:stretch>
                  <a:fillRect l="-459" t="-984" r="-1744" b="-984"/>
                </a:stretch>
              </a:blipFill>
              <a:ln w="12700" cmpd="sng">
                <a:solidFill>
                  <a:srgbClr val="00B0F0"/>
                </a:solidFill>
                <a:prstDash val="solid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/>
          <p:nvPr/>
        </p:nvSpPr>
        <p:spPr>
          <a:xfrm>
            <a:off x="1858577" y="197440"/>
            <a:ext cx="5426846" cy="493394"/>
          </a:xfrm>
          <a:prstGeom prst="rect">
            <a:avLst/>
          </a:prstGeom>
          <a:gradFill>
            <a:gsLst>
              <a:gs pos="19000">
                <a:srgbClr val="FE4444"/>
              </a:gs>
              <a:gs pos="57000">
                <a:srgbClr val="832B2B"/>
              </a:gs>
            </a:gsLst>
            <a:lin ang="5400000" scaled="0"/>
          </a:gra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j-cs"/>
              </a:rPr>
              <a:t>CX gate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j-cs"/>
            </a:endParaRPr>
          </a:p>
        </p:txBody>
      </p:sp>
      <p:cxnSp>
        <p:nvCxnSpPr>
          <p:cNvPr id="6" name="直接连接符 5"/>
          <p:cNvCxnSpPr>
            <a:endCxn id="5" idx="1"/>
          </p:cNvCxnSpPr>
          <p:nvPr/>
        </p:nvCxnSpPr>
        <p:spPr>
          <a:xfrm>
            <a:off x="0" y="444772"/>
            <a:ext cx="1858577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>
            <a:stCxn id="5" idx="3"/>
          </p:cNvCxnSpPr>
          <p:nvPr/>
        </p:nvCxnSpPr>
        <p:spPr>
          <a:xfrm>
            <a:off x="7285423" y="444772"/>
            <a:ext cx="1858577" cy="1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551180" y="962660"/>
            <a:ext cx="477901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4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CX gate based on cat qubits</a:t>
            </a:r>
            <a:endParaRPr lang="en-US" altLang="zh-CN" sz="24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4" name="图片 13" descr="MommyTalk1631029467191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906145" y="1654810"/>
            <a:ext cx="7446010" cy="47002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/>
          <p:nvPr/>
        </p:nvSpPr>
        <p:spPr>
          <a:xfrm>
            <a:off x="1858577" y="197440"/>
            <a:ext cx="5426846" cy="493394"/>
          </a:xfrm>
          <a:prstGeom prst="rect">
            <a:avLst/>
          </a:prstGeom>
          <a:gradFill>
            <a:gsLst>
              <a:gs pos="19000">
                <a:srgbClr val="FE4444"/>
              </a:gs>
              <a:gs pos="57000">
                <a:srgbClr val="832B2B"/>
              </a:gs>
            </a:gsLst>
            <a:lin ang="5400000" scaled="0"/>
          </a:gra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j-cs"/>
              </a:rPr>
              <a:t>CX gate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j-cs"/>
            </a:endParaRPr>
          </a:p>
        </p:txBody>
      </p:sp>
      <p:cxnSp>
        <p:nvCxnSpPr>
          <p:cNvPr id="6" name="直接连接符 5"/>
          <p:cNvCxnSpPr>
            <a:endCxn id="5" idx="1"/>
          </p:cNvCxnSpPr>
          <p:nvPr/>
        </p:nvCxnSpPr>
        <p:spPr>
          <a:xfrm>
            <a:off x="0" y="444772"/>
            <a:ext cx="1858577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>
            <a:stCxn id="5" idx="3"/>
          </p:cNvCxnSpPr>
          <p:nvPr/>
        </p:nvCxnSpPr>
        <p:spPr>
          <a:xfrm>
            <a:off x="7285423" y="444772"/>
            <a:ext cx="1858577" cy="1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 descr="MommyTalk1631029535074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652145" y="1304290"/>
            <a:ext cx="7839710" cy="45491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/>
          <p:nvPr/>
        </p:nvSpPr>
        <p:spPr>
          <a:xfrm>
            <a:off x="1858577" y="197440"/>
            <a:ext cx="5426846" cy="493394"/>
          </a:xfrm>
          <a:prstGeom prst="rect">
            <a:avLst/>
          </a:prstGeom>
          <a:gradFill>
            <a:gsLst>
              <a:gs pos="19000">
                <a:srgbClr val="FE4444"/>
              </a:gs>
              <a:gs pos="57000">
                <a:srgbClr val="832B2B"/>
              </a:gs>
            </a:gsLst>
            <a:lin ang="5400000" scaled="0"/>
          </a:gra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j-cs"/>
              </a:rPr>
              <a:t>CX gate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j-cs"/>
            </a:endParaRPr>
          </a:p>
        </p:txBody>
      </p:sp>
      <p:cxnSp>
        <p:nvCxnSpPr>
          <p:cNvPr id="6" name="直接连接符 5"/>
          <p:cNvCxnSpPr>
            <a:endCxn id="5" idx="1"/>
          </p:cNvCxnSpPr>
          <p:nvPr/>
        </p:nvCxnSpPr>
        <p:spPr>
          <a:xfrm>
            <a:off x="0" y="444772"/>
            <a:ext cx="1858577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>
            <a:stCxn id="5" idx="3"/>
          </p:cNvCxnSpPr>
          <p:nvPr/>
        </p:nvCxnSpPr>
        <p:spPr>
          <a:xfrm>
            <a:off x="7285423" y="444772"/>
            <a:ext cx="1858577" cy="1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551180" y="962660"/>
            <a:ext cx="477901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4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CX gate with errors</a:t>
            </a:r>
            <a:endParaRPr lang="en-US" altLang="zh-CN" sz="24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71080" y="1874006"/>
            <a:ext cx="791609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0" b="1" dirty="0">
                <a:solidFill>
                  <a:schemeClr val="bg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Thank you!</a:t>
            </a:r>
            <a:endParaRPr lang="zh-CN" altLang="en-US" sz="8000" b="1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102168" y="4079540"/>
            <a:ext cx="4939665" cy="1614805"/>
          </a:xfrm>
          <a:prstGeom prst="rect">
            <a:avLst/>
          </a:prstGeom>
        </p:spPr>
        <p:txBody>
          <a:bodyPr wrap="none">
            <a:spAutoFit/>
          </a:bodyPr>
          <a:p>
            <a:pPr algn="ctr">
              <a:lnSpc>
                <a:spcPct val="150000"/>
              </a:lnSpc>
            </a:pPr>
            <a:r>
              <a:rPr lang="en-US" altLang="zh-CN" sz="2200" b="1" dirty="0">
                <a:solidFill>
                  <a:srgbClr val="B83314"/>
                </a:solidFill>
              </a:rPr>
              <a:t>Reporter: Ke-hui Yu</a:t>
            </a:r>
            <a:endParaRPr lang="en-US" altLang="zh-CN" sz="2200" b="1" dirty="0">
              <a:solidFill>
                <a:srgbClr val="B83314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zh-CN" sz="2200" b="1" dirty="0">
                <a:solidFill>
                  <a:srgbClr val="B83314"/>
                </a:solidFill>
              </a:rPr>
              <a:t>Mentors: Hong-rong Li, Xin Wang</a:t>
            </a:r>
            <a:endParaRPr lang="en-US" altLang="zh-CN" sz="2200" b="1" dirty="0">
              <a:solidFill>
                <a:srgbClr val="B83314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sz="2200" b="1" dirty="0">
                <a:solidFill>
                  <a:srgbClr val="B83314"/>
                </a:solidFill>
              </a:rPr>
              <a:t>Sep. 2021</a:t>
            </a:r>
            <a:endParaRPr lang="en-US" sz="2200" b="1" dirty="0">
              <a:solidFill>
                <a:srgbClr val="B83314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/>
          <p:nvPr/>
        </p:nvSpPr>
        <p:spPr>
          <a:xfrm>
            <a:off x="1858577" y="197440"/>
            <a:ext cx="5426846" cy="493394"/>
          </a:xfrm>
          <a:prstGeom prst="rect">
            <a:avLst/>
          </a:prstGeom>
          <a:gradFill>
            <a:gsLst>
              <a:gs pos="19000">
                <a:srgbClr val="FE4444"/>
              </a:gs>
              <a:gs pos="57000">
                <a:srgbClr val="832B2B"/>
              </a:gs>
            </a:gsLst>
            <a:lin ang="5400000" scaled="0"/>
          </a:gra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j-cs"/>
              </a:rPr>
              <a:t>Background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j-cs"/>
            </a:endParaRPr>
          </a:p>
        </p:txBody>
      </p:sp>
      <p:cxnSp>
        <p:nvCxnSpPr>
          <p:cNvPr id="6" name="直接连接符 5"/>
          <p:cNvCxnSpPr>
            <a:endCxn id="5" idx="1"/>
          </p:cNvCxnSpPr>
          <p:nvPr/>
        </p:nvCxnSpPr>
        <p:spPr>
          <a:xfrm>
            <a:off x="0" y="444137"/>
            <a:ext cx="1858577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>
            <a:stCxn id="5" idx="3"/>
          </p:cNvCxnSpPr>
          <p:nvPr/>
        </p:nvCxnSpPr>
        <p:spPr>
          <a:xfrm>
            <a:off x="7285423" y="444137"/>
            <a:ext cx="1858577" cy="1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4785995" y="727710"/>
            <a:ext cx="3496310" cy="3068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2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7-layer configuration</a:t>
            </a:r>
            <a:endParaRPr lang="zh-CN" altLang="en-US" sz="24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342900" indent="-3429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/>
              <a:t>Q Algorithm</a:t>
            </a:r>
            <a:endParaRPr lang="en-US" altLang="zh-CN"/>
          </a:p>
          <a:p>
            <a:pPr marL="342900" indent="-3429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/>
              <a:t>Programming Languages</a:t>
            </a:r>
            <a:endParaRPr lang="en-US" altLang="zh-CN"/>
          </a:p>
          <a:p>
            <a:pPr marL="342900" indent="-3429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/>
              <a:t>Q Arthmetic</a:t>
            </a:r>
            <a:endParaRPr lang="en-US" altLang="zh-CN"/>
          </a:p>
          <a:p>
            <a:pPr marL="342900" indent="-3429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/>
              <a:t>Q Instruction Set</a:t>
            </a:r>
            <a:endParaRPr lang="en-US" altLang="zh-CN"/>
          </a:p>
          <a:p>
            <a:pPr marL="342900" indent="-3429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/>
              <a:t>Microarchitecture</a:t>
            </a:r>
            <a:endParaRPr lang="en-US" altLang="zh-CN"/>
          </a:p>
          <a:p>
            <a:pPr marL="342900" indent="-3429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/>
              <a:t>Quantum to Classical</a:t>
            </a:r>
            <a:endParaRPr lang="en-US" altLang="zh-CN"/>
          </a:p>
          <a:p>
            <a:pPr marL="342900" indent="-3429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/>
              <a:t>Quantum Chip</a:t>
            </a:r>
            <a:endParaRPr lang="en-US" altLang="zh-CN"/>
          </a:p>
        </p:txBody>
      </p:sp>
      <p:pic>
        <p:nvPicPr>
          <p:cNvPr id="11" name="图片 10" descr="quantum_computing_stack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4360" y="872490"/>
            <a:ext cx="3660775" cy="2508885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755650" y="3804920"/>
            <a:ext cx="7965440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/>
              <a:t>The basis of this architecture is </a:t>
            </a:r>
            <a:r>
              <a:rPr lang="en-US" altLang="zh-CN" b="1">
                <a:solidFill>
                  <a:srgbClr val="FF0000"/>
                </a:solidFill>
              </a:rPr>
              <a:t>quantum chip </a:t>
            </a:r>
            <a:r>
              <a:rPr lang="en-US" altLang="zh-CN"/>
              <a:t>(</a:t>
            </a:r>
            <a:r>
              <a:rPr lang="en-US" altLang="zh-CN" b="1"/>
              <a:t>superconduncting quantum circuits</a:t>
            </a:r>
            <a:r>
              <a:rPr lang="en-US" altLang="zh-CN"/>
              <a:t>, </a:t>
            </a:r>
            <a:r>
              <a:rPr lang="en-US" altLang="zh-CN" b="1"/>
              <a:t>quantum dots</a:t>
            </a:r>
            <a:r>
              <a:rPr lang="en-US" altLang="zh-CN"/>
              <a:t>)</a:t>
            </a:r>
            <a:endParaRPr lang="en-US" altLang="zh-CN"/>
          </a:p>
          <a:p>
            <a:pPr marL="285750" indent="-28575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/>
              <a:t>The middle part between the chip and the algorithm translates the quantum algorithm into control pulses acting on the physical chip.</a:t>
            </a:r>
            <a:endParaRPr lang="en-US" altLang="zh-CN"/>
          </a:p>
          <a:p>
            <a:pPr marL="285750" indent="-28575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/>
              <a:t>Quantum bits are extremely </a:t>
            </a:r>
            <a:r>
              <a:rPr lang="en-US" altLang="zh-CN" b="1"/>
              <a:t>fragile</a:t>
            </a:r>
            <a:r>
              <a:rPr lang="en-US" altLang="zh-CN"/>
              <a:t>. The way forward is to correct the errors faster than they appear, a notion called </a:t>
            </a:r>
            <a:r>
              <a:rPr lang="en-US" altLang="zh-CN" b="1">
                <a:solidFill>
                  <a:srgbClr val="FF0000"/>
                </a:solidFill>
              </a:rPr>
              <a:t>fault-tolerance</a:t>
            </a:r>
            <a:r>
              <a:rPr lang="en-US" altLang="zh-CN"/>
              <a:t>.</a:t>
            </a:r>
            <a:endParaRPr lang="en-US" altLang="zh-CN"/>
          </a:p>
          <a:p>
            <a:pPr marL="285750" indent="-28575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/>
              <a:t>The approach to achieve fault-tolerant quantum computing is based on </a:t>
            </a:r>
            <a:r>
              <a:rPr lang="en-US" altLang="zh-CN" b="1">
                <a:solidFill>
                  <a:srgbClr val="FF0000"/>
                </a:solidFill>
              </a:rPr>
              <a:t>Quantum Error Correction.</a:t>
            </a:r>
            <a:endParaRPr lang="en-US" altLang="zh-CN" b="1">
              <a:solidFill>
                <a:srgbClr val="FF0000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80720" y="3381375"/>
            <a:ext cx="348869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400"/>
              <a:t>Fig. 1. Quantum computing stack</a:t>
            </a:r>
            <a:endParaRPr lang="zh-CN" altLang="en-US" sz="14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/>
          <p:nvPr/>
        </p:nvSpPr>
        <p:spPr>
          <a:xfrm>
            <a:off x="1858577" y="197440"/>
            <a:ext cx="5426846" cy="493394"/>
          </a:xfrm>
          <a:prstGeom prst="rect">
            <a:avLst/>
          </a:prstGeom>
          <a:gradFill>
            <a:gsLst>
              <a:gs pos="19000">
                <a:srgbClr val="FE4444"/>
              </a:gs>
              <a:gs pos="57000">
                <a:srgbClr val="832B2B"/>
              </a:gs>
            </a:gsLst>
            <a:lin ang="5400000" scaled="0"/>
          </a:gra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j-cs"/>
              </a:rPr>
              <a:t>Quantum Error Correction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j-cs"/>
            </a:endParaRPr>
          </a:p>
        </p:txBody>
      </p:sp>
      <p:cxnSp>
        <p:nvCxnSpPr>
          <p:cNvPr id="6" name="直接连接符 5"/>
          <p:cNvCxnSpPr>
            <a:endCxn id="5" idx="1"/>
          </p:cNvCxnSpPr>
          <p:nvPr/>
        </p:nvCxnSpPr>
        <p:spPr>
          <a:xfrm>
            <a:off x="0" y="444137"/>
            <a:ext cx="1858577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>
            <a:stCxn id="5" idx="3"/>
          </p:cNvCxnSpPr>
          <p:nvPr/>
        </p:nvCxnSpPr>
        <p:spPr>
          <a:xfrm>
            <a:off x="7285423" y="444137"/>
            <a:ext cx="1858577" cy="1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422910" y="950595"/>
            <a:ext cx="356679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The cause of errors</a:t>
            </a:r>
            <a:r>
              <a:rPr lang="en-US" altLang="zh-CN" sz="240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rgbClr val="FF0000"/>
                </a:solidFill>
                <a:effectLst/>
              </a:rPr>
              <a:t> </a:t>
            </a:r>
            <a:endParaRPr lang="en-US" altLang="zh-CN" sz="2400">
              <a:ln w="12700" cmpd="sng">
                <a:solidFill>
                  <a:schemeClr val="accent4"/>
                </a:solidFill>
                <a:prstDash val="solid"/>
              </a:ln>
              <a:solidFill>
                <a:srgbClr val="FF0000"/>
              </a:solidFill>
              <a:effectLst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589280" y="1792605"/>
            <a:ext cx="2810510" cy="1254760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Interaction of quantum system with environment</a:t>
            </a:r>
            <a:endParaRPr lang="en-US" altLang="zh-CN"/>
          </a:p>
        </p:txBody>
      </p:sp>
      <p:sp>
        <p:nvSpPr>
          <p:cNvPr id="8" name="圆角矩形 7"/>
          <p:cNvSpPr/>
          <p:nvPr/>
        </p:nvSpPr>
        <p:spPr>
          <a:xfrm>
            <a:off x="5031740" y="1790700"/>
            <a:ext cx="2260600" cy="1247775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Energy loss &amp;</a:t>
            </a:r>
            <a:endParaRPr lang="en-US" altLang="zh-CN"/>
          </a:p>
          <a:p>
            <a:pPr algn="ctr"/>
            <a:r>
              <a:rPr lang="en-US" altLang="zh-CN"/>
              <a:t>Decoherence</a:t>
            </a:r>
            <a:endParaRPr lang="en-US" altLang="zh-CN"/>
          </a:p>
        </p:txBody>
      </p:sp>
      <p:sp>
        <p:nvSpPr>
          <p:cNvPr id="9" name="圆角矩形 8"/>
          <p:cNvSpPr/>
          <p:nvPr/>
        </p:nvSpPr>
        <p:spPr>
          <a:xfrm>
            <a:off x="1282700" y="4493895"/>
            <a:ext cx="2261235" cy="1006475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Loss of quantum information</a:t>
            </a:r>
            <a:endParaRPr lang="en-US" altLang="zh-CN"/>
          </a:p>
        </p:txBody>
      </p:sp>
      <p:sp>
        <p:nvSpPr>
          <p:cNvPr id="13" name="左大括号 12"/>
          <p:cNvSpPr/>
          <p:nvPr/>
        </p:nvSpPr>
        <p:spPr>
          <a:xfrm>
            <a:off x="3752215" y="4184650"/>
            <a:ext cx="1687830" cy="1624330"/>
          </a:xfrm>
          <a:prstGeom prst="leftBrace">
            <a:avLst>
              <a:gd name="adj1" fmla="val 25000"/>
              <a:gd name="adj2" fmla="val 49491"/>
            </a:avLst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5484495" y="3744595"/>
            <a:ext cx="1245870" cy="858520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Bit-flip</a:t>
            </a:r>
            <a:endParaRPr lang="en-US" altLang="zh-CN"/>
          </a:p>
        </p:txBody>
      </p:sp>
      <p:sp>
        <p:nvSpPr>
          <p:cNvPr id="15" name="矩形 14"/>
          <p:cNvSpPr/>
          <p:nvPr/>
        </p:nvSpPr>
        <p:spPr>
          <a:xfrm>
            <a:off x="5484495" y="5409565"/>
            <a:ext cx="1435100" cy="858520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Dephasing</a:t>
            </a:r>
            <a:endParaRPr lang="en-US" altLang="zh-CN"/>
          </a:p>
        </p:txBody>
      </p:sp>
      <p:sp>
        <p:nvSpPr>
          <p:cNvPr id="16" name="矩形 15"/>
          <p:cNvSpPr/>
          <p:nvPr/>
        </p:nvSpPr>
        <p:spPr>
          <a:xfrm>
            <a:off x="3543935" y="4302125"/>
            <a:ext cx="1088390" cy="46037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en-US" altLang="zh-CN" sz="1200" b="1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Energy Loss</a:t>
            </a:r>
            <a:endParaRPr lang="en-US" altLang="zh-CN" sz="1200" b="1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  <a:p>
            <a:pPr algn="ctr"/>
            <a:r>
              <a:rPr lang="en-US" altLang="zh-CN" sz="1200" b="1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(Decay)</a:t>
            </a:r>
            <a:endParaRPr lang="en-US" altLang="zh-CN" sz="1200" b="1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3543618" y="5445760"/>
            <a:ext cx="1177925" cy="27559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en-US" altLang="zh-CN" sz="1200" b="1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Decoherence</a:t>
            </a:r>
            <a:endParaRPr lang="en-US" altLang="zh-CN" sz="1200" b="1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cxnSp>
        <p:nvCxnSpPr>
          <p:cNvPr id="18" name="直接箭头连接符 17"/>
          <p:cNvCxnSpPr/>
          <p:nvPr/>
        </p:nvCxnSpPr>
        <p:spPr>
          <a:xfrm flipV="1">
            <a:off x="3399790" y="2416810"/>
            <a:ext cx="1631950" cy="5080"/>
          </a:xfrm>
          <a:prstGeom prst="straightConnector1">
            <a:avLst/>
          </a:prstGeom>
          <a:ln w="38100" cmpd="sng">
            <a:solidFill>
              <a:schemeClr val="accent5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曲线连接符 18"/>
          <p:cNvCxnSpPr>
            <a:stCxn id="8" idx="2"/>
            <a:endCxn id="9" idx="1"/>
          </p:cNvCxnSpPr>
          <p:nvPr/>
        </p:nvCxnSpPr>
        <p:spPr>
          <a:xfrm rot="5400000">
            <a:off x="2751773" y="1578293"/>
            <a:ext cx="1958975" cy="4879340"/>
          </a:xfrm>
          <a:prstGeom prst="curvedConnector4">
            <a:avLst>
              <a:gd name="adj1" fmla="val 25024"/>
              <a:gd name="adj2" fmla="val 116267"/>
            </a:avLst>
          </a:prstGeom>
          <a:ln w="38100">
            <a:solidFill>
              <a:srgbClr val="D54A47"/>
            </a:solidFill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bloch_decay"/>
          <p:cNvPicPr>
            <a:picLocks noChangeAspect="1"/>
          </p:cNvPicPr>
          <p:nvPr/>
        </p:nvPicPr>
        <p:blipFill>
          <a:blip r:embed="rId1"/>
          <a:srcRect r="6685"/>
          <a:stretch>
            <a:fillRect/>
          </a:stretch>
        </p:blipFill>
        <p:spPr>
          <a:xfrm>
            <a:off x="6984365" y="3401060"/>
            <a:ext cx="1289685" cy="1361440"/>
          </a:xfrm>
          <a:prstGeom prst="rect">
            <a:avLst/>
          </a:prstGeom>
          <a:noFill/>
        </p:spPr>
      </p:pic>
      <p:pic>
        <p:nvPicPr>
          <p:cNvPr id="10" name="图片 9" descr="bloch_dephasi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4365" y="4997450"/>
            <a:ext cx="1289685" cy="1461135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5097780" y="3194050"/>
            <a:ext cx="3615690" cy="3378835"/>
          </a:xfrm>
          <a:prstGeom prst="rect">
            <a:avLst/>
          </a:prstGeom>
          <a:noFill/>
          <a:ln w="28575" cmpd="sng">
            <a:solidFill>
              <a:schemeClr val="accent1">
                <a:shade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7385685" y="2940685"/>
            <a:ext cx="1231900" cy="460375"/>
          </a:xfrm>
          <a:prstGeom prst="rect">
            <a:avLst/>
          </a:prstGeom>
          <a:solidFill>
            <a:schemeClr val="bg1"/>
          </a:solidFill>
          <a:ln w="28575" cmpd="dbl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pPr algn="ctr"/>
            <a:r>
              <a:rPr lang="en-US" altLang="zh-CN" sz="2400" b="1">
                <a:solidFill>
                  <a:schemeClr val="accent5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Errors</a:t>
            </a:r>
            <a:endParaRPr lang="en-US" altLang="zh-CN" sz="2400" b="1">
              <a:solidFill>
                <a:schemeClr val="accent5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8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0"/>
                            </p:stCondLst>
                            <p:childTnLst>
                              <p:par>
                                <p:cTn id="51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 animBg="1"/>
      <p:bldP spid="9" grpId="1" animBg="1"/>
      <p:bldP spid="16" grpId="0"/>
      <p:bldP spid="17" grpId="0"/>
      <p:bldP spid="13" grpId="0" animBg="1"/>
      <p:bldP spid="16" grpId="1"/>
      <p:bldP spid="17" grpId="1"/>
      <p:bldP spid="13" grpId="1" animBg="1"/>
      <p:bldP spid="14" grpId="0" bldLvl="0" animBg="1"/>
      <p:bldP spid="15" grpId="0" bldLvl="0" animBg="1"/>
      <p:bldP spid="14" grpId="1" animBg="1"/>
      <p:bldP spid="15" grpId="1" animBg="1"/>
      <p:bldP spid="11" grpId="0" animBg="1"/>
      <p:bldP spid="12" grpId="0" animBg="1"/>
      <p:bldP spid="11" grpId="1" animBg="1"/>
      <p:bldP spid="12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/>
          <p:nvPr/>
        </p:nvSpPr>
        <p:spPr>
          <a:xfrm>
            <a:off x="1858577" y="197440"/>
            <a:ext cx="5426846" cy="493394"/>
          </a:xfrm>
          <a:prstGeom prst="rect">
            <a:avLst/>
          </a:prstGeom>
          <a:gradFill>
            <a:gsLst>
              <a:gs pos="19000">
                <a:srgbClr val="FE4444"/>
              </a:gs>
              <a:gs pos="57000">
                <a:srgbClr val="832B2B"/>
              </a:gs>
            </a:gsLst>
            <a:lin ang="5400000" scaled="0"/>
          </a:gra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j-cs"/>
              </a:rPr>
              <a:t>Quantum Error Correction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j-cs"/>
            </a:endParaRPr>
          </a:p>
        </p:txBody>
      </p:sp>
      <p:cxnSp>
        <p:nvCxnSpPr>
          <p:cNvPr id="6" name="直接连接符 5"/>
          <p:cNvCxnSpPr>
            <a:endCxn id="5" idx="1"/>
          </p:cNvCxnSpPr>
          <p:nvPr/>
        </p:nvCxnSpPr>
        <p:spPr>
          <a:xfrm>
            <a:off x="0" y="444137"/>
            <a:ext cx="1858577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>
            <a:stCxn id="5" idx="3"/>
          </p:cNvCxnSpPr>
          <p:nvPr/>
        </p:nvCxnSpPr>
        <p:spPr>
          <a:xfrm>
            <a:off x="7285423" y="444137"/>
            <a:ext cx="1858577" cy="1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445135" y="2757805"/>
            <a:ext cx="3412490" cy="52197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l"/>
            <a:r>
              <a:rPr lang="en-US" altLang="zh-CN" sz="280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Quantum Errors</a:t>
            </a:r>
            <a:endParaRPr lang="en-US" altLang="zh-CN" sz="280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021715" y="3382010"/>
            <a:ext cx="1821815" cy="783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rgbClr val="FF0000"/>
                </a:solidFill>
              </a:rPr>
              <a:t>Bit flip</a:t>
            </a:r>
            <a:endParaRPr lang="en-US" altLang="zh-CN">
              <a:solidFill>
                <a:srgbClr val="FF0000"/>
              </a:solidFill>
            </a:endParaRPr>
          </a:p>
          <a:p>
            <a:pPr marL="285750" indent="-28575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rgbClr val="FF0000"/>
                </a:solidFill>
              </a:rPr>
              <a:t>Dephasing</a:t>
            </a:r>
            <a:endParaRPr lang="en-US" altLang="zh-CN">
              <a:solidFill>
                <a:srgbClr val="FF0000"/>
              </a:solidFill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445135" y="915035"/>
            <a:ext cx="59817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Review: Classical error correction</a:t>
            </a:r>
            <a:endParaRPr lang="en-US" altLang="zh-CN" sz="2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021715" y="1441450"/>
            <a:ext cx="7312025" cy="11296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/>
              <a:t>R</a:t>
            </a:r>
            <a:r>
              <a:rPr lang="zh-CN" altLang="en-US"/>
              <a:t>edundancy encoding</a:t>
            </a:r>
            <a:r>
              <a:rPr lang="en-US" altLang="zh-CN"/>
              <a:t>: Storing information multiple times</a:t>
            </a:r>
            <a:endParaRPr lang="en-US" altLang="zh-CN"/>
          </a:p>
          <a:p>
            <a:pPr marL="285750" indent="-28575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/>
              <a:t>Error correction: If these copies disagree, take the majority of the correct values</a:t>
            </a:r>
            <a:endParaRPr lang="en-US" altLang="zh-CN"/>
          </a:p>
        </p:txBody>
      </p:sp>
      <p:sp>
        <p:nvSpPr>
          <p:cNvPr id="24" name="圆角矩形 23"/>
          <p:cNvSpPr/>
          <p:nvPr/>
        </p:nvSpPr>
        <p:spPr>
          <a:xfrm>
            <a:off x="1210945" y="4624705"/>
            <a:ext cx="1839595" cy="874395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QEC strategies</a:t>
            </a:r>
            <a:endParaRPr lang="en-US" altLang="zh-CN"/>
          </a:p>
        </p:txBody>
      </p:sp>
      <p:sp>
        <p:nvSpPr>
          <p:cNvPr id="25" name="左大括号 24"/>
          <p:cNvSpPr/>
          <p:nvPr/>
        </p:nvSpPr>
        <p:spPr>
          <a:xfrm>
            <a:off x="3205480" y="2732405"/>
            <a:ext cx="454660" cy="3562350"/>
          </a:xfrm>
          <a:prstGeom prst="leftBrace">
            <a:avLst>
              <a:gd name="adj1" fmla="val 8333"/>
              <a:gd name="adj2" fmla="val 65311"/>
            </a:avLst>
          </a:prstGeom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8" name="圆角矩形 27"/>
          <p:cNvSpPr/>
          <p:nvPr/>
        </p:nvSpPr>
        <p:spPr>
          <a:xfrm>
            <a:off x="3731260" y="2465705"/>
            <a:ext cx="5198745" cy="1078230"/>
          </a:xfrm>
          <a:prstGeom prst="roundRect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en-US" altLang="zh-CN" sz="1600">
                <a:solidFill>
                  <a:schemeClr val="tx1"/>
                </a:solidFill>
                <a:sym typeface="+mn-ea"/>
              </a:rPr>
              <a:t>Bit flip code:</a:t>
            </a:r>
            <a:endParaRPr lang="en-US" altLang="zh-CN" sz="1600">
              <a:solidFill>
                <a:schemeClr val="tx1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 sz="1600">
                <a:solidFill>
                  <a:schemeClr val="tx1"/>
                </a:solidFill>
                <a:sym typeface="+mn-ea"/>
              </a:rPr>
              <a:t>Analogous to classical repetition code, this method uses three </a:t>
            </a:r>
            <a:r>
              <a:rPr lang="en-US" altLang="zh-CN" sz="1600" b="1">
                <a:solidFill>
                  <a:srgbClr val="FF0000"/>
                </a:solidFill>
                <a:sym typeface="+mn-ea"/>
              </a:rPr>
              <a:t>entangled</a:t>
            </a:r>
            <a:r>
              <a:rPr lang="en-US" altLang="zh-CN" sz="1600">
                <a:solidFill>
                  <a:schemeClr val="tx1"/>
                </a:solidFill>
                <a:sym typeface="+mn-ea"/>
              </a:rPr>
              <a:t> physical qubits to encode one logical qubit.</a:t>
            </a:r>
            <a:endParaRPr lang="en-US" altLang="zh-CN" sz="1600">
              <a:solidFill>
                <a:schemeClr val="tx1"/>
              </a:solidFill>
              <a:sym typeface="+mn-ea"/>
            </a:endParaRPr>
          </a:p>
        </p:txBody>
      </p:sp>
      <p:sp>
        <p:nvSpPr>
          <p:cNvPr id="29" name="圆角矩形 28"/>
          <p:cNvSpPr/>
          <p:nvPr/>
        </p:nvSpPr>
        <p:spPr>
          <a:xfrm>
            <a:off x="3731260" y="3639820"/>
            <a:ext cx="5198745" cy="795020"/>
          </a:xfrm>
          <a:prstGeom prst="roundRect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en-US" altLang="zh-CN" sz="1600">
                <a:solidFill>
                  <a:schemeClr val="tx1"/>
                </a:solidFill>
                <a:sym typeface="+mn-ea"/>
              </a:rPr>
              <a:t>Sign flip code:</a:t>
            </a:r>
            <a:endParaRPr lang="en-US" altLang="zh-CN" sz="1600">
              <a:solidFill>
                <a:schemeClr val="tx1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 sz="1600">
                <a:solidFill>
                  <a:schemeClr val="tx1"/>
                </a:solidFill>
                <a:sym typeface="+mn-ea"/>
              </a:rPr>
              <a:t>Constructing three-body entangled state in the Hardmard basis.</a:t>
            </a:r>
            <a:endParaRPr lang="en-US" altLang="zh-CN" sz="1600">
              <a:solidFill>
                <a:schemeClr val="tx1"/>
              </a:solidFill>
              <a:sym typeface="+mn-ea"/>
            </a:endParaRPr>
          </a:p>
        </p:txBody>
      </p:sp>
      <p:sp>
        <p:nvSpPr>
          <p:cNvPr id="30" name="圆角矩形 29"/>
          <p:cNvSpPr/>
          <p:nvPr/>
        </p:nvSpPr>
        <p:spPr>
          <a:xfrm>
            <a:off x="3731260" y="4530725"/>
            <a:ext cx="5198745" cy="915670"/>
          </a:xfrm>
          <a:prstGeom prst="roundRect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en-US" altLang="zh-CN" sz="1600">
                <a:solidFill>
                  <a:schemeClr val="tx1"/>
                </a:solidFill>
                <a:sym typeface="+mn-ea"/>
              </a:rPr>
              <a:t>Shor code:</a:t>
            </a:r>
            <a:endParaRPr lang="en-US" altLang="zh-CN" sz="1600">
              <a:solidFill>
                <a:schemeClr val="tx1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 sz="1600">
                <a:solidFill>
                  <a:schemeClr val="tx1"/>
                </a:solidFill>
                <a:sym typeface="+mn-ea"/>
              </a:rPr>
              <a:t>Shor code corrects arbitrary </a:t>
            </a:r>
            <a:r>
              <a:rPr lang="en-US" altLang="zh-CN" sz="1600" b="1">
                <a:solidFill>
                  <a:srgbClr val="FF0000"/>
                </a:solidFill>
                <a:sym typeface="+mn-ea"/>
              </a:rPr>
              <a:t>single</a:t>
            </a:r>
            <a:r>
              <a:rPr lang="en-US" altLang="zh-CN" sz="1600">
                <a:solidFill>
                  <a:schemeClr val="tx1"/>
                </a:solidFill>
                <a:sym typeface="+mn-ea"/>
              </a:rPr>
              <a:t>-qubit errors.</a:t>
            </a:r>
            <a:endParaRPr lang="en-US" altLang="zh-CN" sz="1600">
              <a:solidFill>
                <a:schemeClr val="tx1"/>
              </a:solidFill>
              <a:sym typeface="+mn-ea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 sz="1600">
                <a:solidFill>
                  <a:schemeClr val="tx1"/>
                </a:solidFill>
                <a:sym typeface="+mn-ea"/>
              </a:rPr>
              <a:t>Coding in groups of three</a:t>
            </a:r>
            <a:endParaRPr lang="en-US" altLang="zh-CN" sz="1600">
              <a:solidFill>
                <a:schemeClr val="tx1"/>
              </a:solidFill>
              <a:sym typeface="+mn-ea"/>
            </a:endParaRPr>
          </a:p>
        </p:txBody>
      </p:sp>
      <p:sp>
        <p:nvSpPr>
          <p:cNvPr id="31" name="圆角矩形 30"/>
          <p:cNvSpPr/>
          <p:nvPr/>
        </p:nvSpPr>
        <p:spPr>
          <a:xfrm>
            <a:off x="3731260" y="5542280"/>
            <a:ext cx="5198745" cy="1051560"/>
          </a:xfrm>
          <a:prstGeom prst="roundRect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en-US" altLang="zh-CN" sz="1600">
                <a:solidFill>
                  <a:schemeClr val="tx1"/>
                </a:solidFill>
                <a:sym typeface="+mn-ea"/>
              </a:rPr>
              <a:t>Bosonic codes:</a:t>
            </a:r>
            <a:endParaRPr lang="en-US" altLang="zh-CN" sz="1600">
              <a:solidFill>
                <a:schemeClr val="tx1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 sz="1600">
                <a:solidFill>
                  <a:schemeClr val="tx1"/>
                </a:solidFill>
                <a:sym typeface="+mn-ea"/>
              </a:rPr>
              <a:t>Storing error-correctable quantum information in </a:t>
            </a:r>
            <a:r>
              <a:rPr lang="en-US" altLang="zh-CN" sz="1600" b="1">
                <a:solidFill>
                  <a:srgbClr val="FF0000"/>
                </a:solidFill>
                <a:sym typeface="+mn-ea"/>
              </a:rPr>
              <a:t>bosonic</a:t>
            </a:r>
            <a:r>
              <a:rPr lang="en-US" altLang="zh-CN" sz="1600">
                <a:solidFill>
                  <a:schemeClr val="tx1"/>
                </a:solidFill>
                <a:sym typeface="+mn-ea"/>
              </a:rPr>
              <a:t> modes</a:t>
            </a:r>
            <a:endParaRPr lang="en-US" altLang="zh-CN" sz="1600">
              <a:solidFill>
                <a:schemeClr val="tx1"/>
              </a:solidFill>
              <a:sym typeface="+mn-ea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 sz="1600" b="1">
                <a:solidFill>
                  <a:srgbClr val="FF0000"/>
                </a:solidFill>
                <a:sym typeface="+mn-ea"/>
              </a:rPr>
              <a:t>Cat</a:t>
            </a:r>
            <a:r>
              <a:rPr lang="en-US" altLang="zh-CN" sz="1600">
                <a:solidFill>
                  <a:schemeClr val="tx1"/>
                </a:solidFill>
                <a:sym typeface="+mn-ea"/>
              </a:rPr>
              <a:t>/Gottesman-Kitaev-Preskill (GKP)/Binomial</a:t>
            </a:r>
            <a:endParaRPr lang="en-US" altLang="zh-CN" sz="1600">
              <a:solidFill>
                <a:schemeClr val="tx1"/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/>
          <p:nvPr/>
        </p:nvSpPr>
        <p:spPr>
          <a:xfrm>
            <a:off x="1858577" y="197440"/>
            <a:ext cx="5426846" cy="493394"/>
          </a:xfrm>
          <a:prstGeom prst="rect">
            <a:avLst/>
          </a:prstGeom>
          <a:gradFill>
            <a:gsLst>
              <a:gs pos="19000">
                <a:srgbClr val="FE4444"/>
              </a:gs>
              <a:gs pos="57000">
                <a:srgbClr val="832B2B"/>
              </a:gs>
            </a:gsLst>
            <a:lin ang="5400000" scaled="0"/>
          </a:gra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j-cs"/>
              </a:rPr>
              <a:t>Bias-noise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j-cs"/>
            </a:endParaRPr>
          </a:p>
        </p:txBody>
      </p:sp>
      <p:cxnSp>
        <p:nvCxnSpPr>
          <p:cNvPr id="6" name="直接连接符 5"/>
          <p:cNvCxnSpPr>
            <a:endCxn id="5" idx="1"/>
          </p:cNvCxnSpPr>
          <p:nvPr/>
        </p:nvCxnSpPr>
        <p:spPr>
          <a:xfrm>
            <a:off x="0" y="444137"/>
            <a:ext cx="1858577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>
            <a:stCxn id="5" idx="3"/>
          </p:cNvCxnSpPr>
          <p:nvPr/>
        </p:nvCxnSpPr>
        <p:spPr>
          <a:xfrm>
            <a:off x="7285423" y="444137"/>
            <a:ext cx="1858577" cy="1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609600" y="1063625"/>
            <a:ext cx="3412490" cy="52197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l"/>
            <a:r>
              <a:rPr lang="en-US" altLang="zh-CN" sz="280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Current Situations</a:t>
            </a:r>
            <a:endParaRPr lang="en-US" altLang="zh-CN" sz="280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112520" y="1838960"/>
            <a:ext cx="6475095" cy="39001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/>
              <a:t>The overhead to realize QEC is too </a:t>
            </a:r>
            <a:r>
              <a:rPr lang="en-US" altLang="zh-CN" b="1">
                <a:solidFill>
                  <a:srgbClr val="FF0000"/>
                </a:solidFill>
              </a:rPr>
              <a:t>large</a:t>
            </a:r>
            <a:r>
              <a:rPr lang="en-US" altLang="zh-CN"/>
              <a:t> to afford at this era.</a:t>
            </a:r>
            <a:endParaRPr lang="en-US" altLang="zh-CN"/>
          </a:p>
          <a:p>
            <a:pPr marL="285750" indent="-28575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/>
              <a:t>In the widely studied depolarizing noise model, assuming that the stochastic error occurs in X, Y and Z channel is </a:t>
            </a:r>
            <a:r>
              <a:rPr lang="en-US" altLang="zh-CN" b="1">
                <a:solidFill>
                  <a:srgbClr val="FF0000"/>
                </a:solidFill>
              </a:rPr>
              <a:t>equal</a:t>
            </a:r>
            <a:r>
              <a:rPr lang="en-US" altLang="zh-CN"/>
              <a:t>.</a:t>
            </a:r>
            <a:endParaRPr lang="en-US" altLang="zh-CN"/>
          </a:p>
          <a:p>
            <a:pPr marL="285750" indent="-28575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/>
              <a:t>In many physical systems, noise is </a:t>
            </a:r>
            <a:r>
              <a:rPr lang="en-US" altLang="zh-CN" b="1">
                <a:solidFill>
                  <a:srgbClr val="FF0000"/>
                </a:solidFill>
              </a:rPr>
              <a:t>asymmetrical</a:t>
            </a:r>
            <a:r>
              <a:rPr lang="en-US" altLang="zh-CN"/>
              <a:t> (fluxonium、quantum-dot spin qubits、nuclear spins in diamond).</a:t>
            </a:r>
            <a:endParaRPr lang="en-US" altLang="zh-CN"/>
          </a:p>
          <a:p>
            <a:pPr marL="285750" indent="-28575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/>
              <a:t>In the asymmetric noise system, it is better to design QEC strategies </a:t>
            </a:r>
            <a:r>
              <a:rPr lang="en-US" altLang="zh-CN">
                <a:sym typeface="+mn-ea"/>
              </a:rPr>
              <a:t>aimed to suppress the dominant error </a:t>
            </a:r>
            <a:r>
              <a:rPr lang="en-US" altLang="zh-CN"/>
              <a:t>with </a:t>
            </a:r>
            <a:r>
              <a:rPr lang="en-US" altLang="zh-CN" b="1">
                <a:solidFill>
                  <a:srgbClr val="FF0000"/>
                </a:solidFill>
              </a:rPr>
              <a:t>lower overhead</a:t>
            </a:r>
            <a:r>
              <a:rPr lang="en-US" altLang="zh-CN"/>
              <a:t>. </a:t>
            </a:r>
            <a:endParaRPr lang="en-US" altLang="zh-CN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/>
          <p:nvPr/>
        </p:nvSpPr>
        <p:spPr>
          <a:xfrm>
            <a:off x="1858577" y="197440"/>
            <a:ext cx="5426846" cy="493394"/>
          </a:xfrm>
          <a:prstGeom prst="rect">
            <a:avLst/>
          </a:prstGeom>
          <a:gradFill>
            <a:gsLst>
              <a:gs pos="19000">
                <a:srgbClr val="FE4444"/>
              </a:gs>
              <a:gs pos="57000">
                <a:srgbClr val="832B2B"/>
              </a:gs>
            </a:gsLst>
            <a:lin ang="5400000" scaled="0"/>
          </a:gra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j-cs"/>
              </a:rPr>
              <a:t>Bias-noise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j-cs"/>
            </a:endParaRPr>
          </a:p>
        </p:txBody>
      </p:sp>
      <p:cxnSp>
        <p:nvCxnSpPr>
          <p:cNvPr id="6" name="直接连接符 5"/>
          <p:cNvCxnSpPr>
            <a:endCxn id="5" idx="1"/>
          </p:cNvCxnSpPr>
          <p:nvPr/>
        </p:nvCxnSpPr>
        <p:spPr>
          <a:xfrm>
            <a:off x="0" y="444137"/>
            <a:ext cx="1858577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>
            <a:stCxn id="5" idx="3"/>
          </p:cNvCxnSpPr>
          <p:nvPr/>
        </p:nvCxnSpPr>
        <p:spPr>
          <a:xfrm>
            <a:off x="7285423" y="444137"/>
            <a:ext cx="1858577" cy="1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609600" y="1160780"/>
            <a:ext cx="3412490" cy="52197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l"/>
            <a:r>
              <a:rPr lang="en-US" altLang="zh-CN" sz="280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Current Problems</a:t>
            </a:r>
            <a:endParaRPr lang="en-US" altLang="zh-CN" sz="280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095375" y="1962785"/>
            <a:ext cx="6748780" cy="2584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/>
              <a:t>There has a surface code tailored to biased Z channel noise. However, this approach is very limited beacuse the qubit could not be protected if the gate, such as X and Y, is </a:t>
            </a:r>
            <a:r>
              <a:rPr lang="en-US" altLang="zh-CN" b="1">
                <a:solidFill>
                  <a:srgbClr val="FF0000"/>
                </a:solidFill>
              </a:rPr>
              <a:t>not commuted</a:t>
            </a:r>
            <a:r>
              <a:rPr lang="en-US" altLang="zh-CN"/>
              <a:t> with biased noise channel.</a:t>
            </a:r>
            <a:endParaRPr lang="en-US" altLang="zh-CN"/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/>
              <a:t>QEC with noise-biased channel is </a:t>
            </a:r>
            <a:r>
              <a:rPr lang="en-US" altLang="zh-CN" b="1">
                <a:solidFill>
                  <a:srgbClr val="FF0000"/>
                </a:solidFill>
              </a:rPr>
              <a:t>impossible</a:t>
            </a:r>
            <a:r>
              <a:rPr lang="en-US" altLang="zh-CN"/>
              <a:t> in a native two-level system.</a:t>
            </a:r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/>
          <p:nvPr/>
        </p:nvSpPr>
        <p:spPr>
          <a:xfrm>
            <a:off x="1858577" y="197440"/>
            <a:ext cx="5426846" cy="493394"/>
          </a:xfrm>
          <a:prstGeom prst="rect">
            <a:avLst/>
          </a:prstGeom>
          <a:gradFill>
            <a:gsLst>
              <a:gs pos="19000">
                <a:srgbClr val="FE4444"/>
              </a:gs>
              <a:gs pos="57000">
                <a:srgbClr val="832B2B"/>
              </a:gs>
            </a:gsLst>
            <a:lin ang="5400000" scaled="0"/>
          </a:gra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j-cs"/>
              </a:rPr>
              <a:t>Bias-noise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j-cs"/>
            </a:endParaRPr>
          </a:p>
        </p:txBody>
      </p:sp>
      <p:cxnSp>
        <p:nvCxnSpPr>
          <p:cNvPr id="6" name="直接连接符 5"/>
          <p:cNvCxnSpPr>
            <a:endCxn id="5" idx="1"/>
          </p:cNvCxnSpPr>
          <p:nvPr/>
        </p:nvCxnSpPr>
        <p:spPr>
          <a:xfrm>
            <a:off x="0" y="444137"/>
            <a:ext cx="1858577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>
            <a:stCxn id="5" idx="3"/>
          </p:cNvCxnSpPr>
          <p:nvPr/>
        </p:nvCxnSpPr>
        <p:spPr>
          <a:xfrm>
            <a:off x="7285423" y="444137"/>
            <a:ext cx="1858577" cy="1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600710" y="959485"/>
            <a:ext cx="7667625" cy="95313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l"/>
            <a:r>
              <a:rPr lang="en-US" altLang="zh-CN" sz="280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Proof 1: 2-level system cannot build universal biased-preserving gate sets </a:t>
            </a:r>
            <a:endParaRPr lang="en-US" altLang="zh-CN" sz="280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30580" y="2028825"/>
            <a:ext cx="6454775" cy="783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/>
              <a:t>Assuming that the biased noise is Z channel error</a:t>
            </a:r>
            <a:endParaRPr lang="en-US" altLang="zh-CN"/>
          </a:p>
          <a:p>
            <a:pPr marL="285750" indent="-28575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/>
              <a:t>We want to implement a CX gate</a:t>
            </a:r>
            <a:endParaRPr lang="en-US" altLang="zh-CN"/>
          </a:p>
        </p:txBody>
      </p:sp>
      <p:sp>
        <p:nvSpPr>
          <p:cNvPr id="8" name="文本框 7"/>
          <p:cNvSpPr txBox="1"/>
          <p:nvPr/>
        </p:nvSpPr>
        <p:spPr>
          <a:xfrm>
            <a:off x="664210" y="3055620"/>
            <a:ext cx="383349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/>
              <a:t>Physical Realization</a:t>
            </a:r>
            <a:endParaRPr lang="en-US" altLang="zh-CN" sz="2000"/>
          </a:p>
        </p:txBody>
      </p:sp>
      <p:sp>
        <p:nvSpPr>
          <p:cNvPr id="14" name="文本框 13"/>
          <p:cNvSpPr txBox="1"/>
          <p:nvPr/>
        </p:nvSpPr>
        <p:spPr>
          <a:xfrm>
            <a:off x="1012825" y="3589655"/>
            <a:ext cx="25311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fontAlgn="auto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zh-CN"/>
              <a:t>CX gate:</a:t>
            </a:r>
            <a:endParaRPr lang="en-US" altLang="zh-CN"/>
          </a:p>
        </p:txBody>
      </p:sp>
      <p:pic>
        <p:nvPicPr>
          <p:cNvPr id="15" name="图片 14" descr="CX_gate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2518410" y="3529330"/>
            <a:ext cx="4241165" cy="540385"/>
          </a:xfrm>
          <a:prstGeom prst="rect">
            <a:avLst/>
          </a:prstGeom>
        </p:spPr>
      </p:pic>
      <p:pic>
        <p:nvPicPr>
          <p:cNvPr id="16" name="图片 15" descr="CX_Hamiltonian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06090" y="4234180"/>
            <a:ext cx="4938395" cy="553720"/>
          </a:xfrm>
          <a:prstGeom prst="rect">
            <a:avLst/>
          </a:prstGeom>
        </p:spPr>
      </p:pic>
      <p:pic>
        <p:nvPicPr>
          <p:cNvPr id="17" name="图片 16" descr="Time_evl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308350" y="4959985"/>
            <a:ext cx="4787900" cy="448945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1012825" y="4274820"/>
            <a:ext cx="25311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fontAlgn="auto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zh-CN"/>
              <a:t>Hamlitonian:</a:t>
            </a:r>
            <a:endParaRPr lang="en-US" altLang="zh-CN"/>
          </a:p>
        </p:txBody>
      </p:sp>
      <p:sp>
        <p:nvSpPr>
          <p:cNvPr id="19" name="文本框 18"/>
          <p:cNvSpPr txBox="1"/>
          <p:nvPr/>
        </p:nvSpPr>
        <p:spPr>
          <a:xfrm>
            <a:off x="1012825" y="5032375"/>
            <a:ext cx="25311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fontAlgn="auto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zh-CN"/>
              <a:t>Time evolution:</a:t>
            </a:r>
            <a:endParaRPr lang="en-US" altLang="zh-CN"/>
          </a:p>
        </p:txBody>
      </p:sp>
      <p:sp>
        <p:nvSpPr>
          <p:cNvPr id="20" name="文本框 19"/>
          <p:cNvSpPr txBox="1"/>
          <p:nvPr/>
        </p:nvSpPr>
        <p:spPr>
          <a:xfrm>
            <a:off x="1012825" y="5725795"/>
            <a:ext cx="32962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fontAlgn="auto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zh-CN"/>
              <a:t>Unitary CX:</a:t>
            </a:r>
            <a:endParaRPr lang="en-US" altLang="zh-CN"/>
          </a:p>
        </p:txBody>
      </p:sp>
      <p:pic>
        <p:nvPicPr>
          <p:cNvPr id="21" name="图片 20" descr="Unitary_CX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823845" y="5645150"/>
            <a:ext cx="4932045" cy="4343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/>
          <p:nvPr/>
        </p:nvSpPr>
        <p:spPr>
          <a:xfrm>
            <a:off x="1858577" y="197440"/>
            <a:ext cx="5426846" cy="493394"/>
          </a:xfrm>
          <a:prstGeom prst="rect">
            <a:avLst/>
          </a:prstGeom>
          <a:gradFill>
            <a:gsLst>
              <a:gs pos="19000">
                <a:srgbClr val="FE4444"/>
              </a:gs>
              <a:gs pos="57000">
                <a:srgbClr val="832B2B"/>
              </a:gs>
            </a:gsLst>
            <a:lin ang="5400000" scaled="0"/>
          </a:gra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j-cs"/>
              </a:rPr>
              <a:t>Bias-noise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j-cs"/>
            </a:endParaRPr>
          </a:p>
        </p:txBody>
      </p:sp>
      <p:cxnSp>
        <p:nvCxnSpPr>
          <p:cNvPr id="6" name="直接连接符 5"/>
          <p:cNvCxnSpPr>
            <a:endCxn id="5" idx="1"/>
          </p:cNvCxnSpPr>
          <p:nvPr/>
        </p:nvCxnSpPr>
        <p:spPr>
          <a:xfrm>
            <a:off x="0" y="444137"/>
            <a:ext cx="1858577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>
            <a:stCxn id="5" idx="3"/>
          </p:cNvCxnSpPr>
          <p:nvPr/>
        </p:nvCxnSpPr>
        <p:spPr>
          <a:xfrm>
            <a:off x="7285423" y="444137"/>
            <a:ext cx="1858577" cy="1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/>
          <p:cNvSpPr txBox="1"/>
          <p:nvPr/>
        </p:nvSpPr>
        <p:spPr>
          <a:xfrm>
            <a:off x="866775" y="1302385"/>
            <a:ext cx="18116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fontAlgn="auto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zh-CN"/>
              <a:t>Unitary CX:</a:t>
            </a:r>
            <a:endParaRPr lang="en-US" altLang="zh-CN"/>
          </a:p>
        </p:txBody>
      </p:sp>
      <p:pic>
        <p:nvPicPr>
          <p:cNvPr id="21" name="图片 20" descr="Unitary_CX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2677795" y="1221740"/>
            <a:ext cx="4932045" cy="43434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339850" y="1966595"/>
            <a:ext cx="59455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fontAlgn="auto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zh-CN"/>
              <a:t>Using the exponential function of Pauli operators</a:t>
            </a:r>
            <a:endParaRPr lang="en-US" altLang="zh-CN"/>
          </a:p>
        </p:txBody>
      </p:sp>
      <p:pic>
        <p:nvPicPr>
          <p:cNvPr id="3" name="图片 2" descr="Exp_Oprt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62810" y="2529205"/>
            <a:ext cx="3342005" cy="42100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339850" y="3108960"/>
            <a:ext cx="59455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fontAlgn="auto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zh-CN"/>
              <a:t>We can get</a:t>
            </a:r>
            <a:endParaRPr lang="en-US" altLang="zh-CN"/>
          </a:p>
        </p:txBody>
      </p:sp>
      <p:pic>
        <p:nvPicPr>
          <p:cNvPr id="10" name="图片 9" descr="pi_2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86560" y="3636010"/>
            <a:ext cx="6316980" cy="45974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3" name="文本框 12"/>
              <p:cNvSpPr txBox="1"/>
              <p:nvPr/>
            </p:nvSpPr>
            <p:spPr>
              <a:xfrm>
                <a:off x="7536751" y="4200144"/>
                <a:ext cx="1701800" cy="64516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 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𝑖𝑓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 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𝑉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 = 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1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,</m:t>
                      </m:r>
                    </m:oMath>
                  </m:oMathPara>
                </a14:m>
                <a:endParaRPr lang="en-US" altLang="zh-CN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𝜋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/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2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 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𝑝𝑢𝑙𝑠𝑒</m:t>
                      </m:r>
                    </m:oMath>
                  </m:oMathPara>
                </a14:m>
                <a:endParaRPr lang="zh-CN" altLang="en-US"/>
              </a:p>
            </p:txBody>
          </p:sp>
        </mc:Choice>
        <mc:Fallback>
          <p:sp>
            <p:nvSpPr>
              <p:cNvPr id="13" name="文本框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6751" y="4200144"/>
                <a:ext cx="1701800" cy="645160"/>
              </a:xfrm>
              <a:prstGeom prst="rect">
                <a:avLst/>
              </a:prstGeom>
              <a:blipFill rotWithShape="1">
                <a:blip r:embed="rId7"/>
                <a:stretch>
                  <a:fillRect l="-34" t="-39" r="34" b="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圆角矩形 21"/>
          <p:cNvSpPr/>
          <p:nvPr/>
        </p:nvSpPr>
        <p:spPr>
          <a:xfrm>
            <a:off x="6978015" y="3488055"/>
            <a:ext cx="1102360" cy="701040"/>
          </a:xfrm>
          <a:prstGeom prst="roundRect">
            <a:avLst/>
          </a:prstGeom>
          <a:noFill/>
          <a:ln w="28575" cmpd="sng">
            <a:solidFill>
              <a:schemeClr val="accent1">
                <a:shade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528320" y="4912360"/>
            <a:ext cx="701167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fontAlgn="auto">
              <a:lnSpc>
                <a:spcPct val="100000"/>
              </a:lnSpc>
              <a:buNone/>
            </a:pPr>
            <a:r>
              <a:rPr lang="en-US" altLang="zh-CN" sz="2000" b="1">
                <a:solidFill>
                  <a:srgbClr val="FF0000"/>
                </a:solidFill>
              </a:rPr>
              <a:t>Noisy</a:t>
            </a:r>
            <a:r>
              <a:rPr lang="en-US" altLang="zh-CN" sz="2000"/>
              <a:t> CX gate</a:t>
            </a:r>
            <a:r>
              <a:rPr lang="en-US" altLang="zh-CN"/>
              <a:t> (phase-flip error occurs in </a:t>
            </a:r>
            <a:r>
              <a:rPr lang="en-US" altLang="zh-CN" b="1"/>
              <a:t>qubit 2</a:t>
            </a:r>
            <a:r>
              <a:rPr lang="en-US" altLang="zh-CN"/>
              <a:t> at time </a:t>
            </a:r>
            <a:r>
              <a:rPr lang="en-US" altLang="zh-CN" b="1"/>
              <a:t>τ</a:t>
            </a:r>
            <a:r>
              <a:rPr lang="en-US" altLang="zh-CN"/>
              <a:t>)</a:t>
            </a:r>
            <a:endParaRPr lang="en-US" altLang="zh-CN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文本框 23"/>
              <p:cNvSpPr txBox="1"/>
              <p:nvPr/>
            </p:nvSpPr>
            <p:spPr>
              <a:xfrm>
                <a:off x="7275131" y="4950714"/>
                <a:ext cx="1336040" cy="36830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solidFill>
                            <a:srgbClr val="FF0000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(</m:t>
                      </m:r>
                      <m:r>
                        <a:rPr lang="en-US" altLang="zh-CN" i="1">
                          <a:solidFill>
                            <a:srgbClr val="FF0000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0</m:t>
                      </m:r>
                      <m:r>
                        <a:rPr lang="en-US" altLang="zh-CN" i="1">
                          <a:solidFill>
                            <a:srgbClr val="FF0000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&lt;</m:t>
                      </m:r>
                      <m:r>
                        <a:rPr lang="en-US" altLang="zh-CN" i="1">
                          <a:solidFill>
                            <a:srgbClr val="FF0000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𝜏</m:t>
                      </m:r>
                      <m:r>
                        <a:rPr lang="en-US" altLang="zh-CN" i="1">
                          <a:solidFill>
                            <a:srgbClr val="FF0000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&lt;</m:t>
                      </m:r>
                      <m:r>
                        <a:rPr lang="en-US" altLang="zh-CN" i="1">
                          <a:solidFill>
                            <a:srgbClr val="FF0000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𝑇</m:t>
                      </m:r>
                      <m:r>
                        <a:rPr lang="en-US" altLang="zh-CN" i="1">
                          <a:solidFill>
                            <a:srgbClr val="FF0000"/>
                          </a:solidFill>
                          <a:latin typeface="Cambria Math" panose="02040503050406030204" charset="0"/>
                          <a:ea typeface="MS Mincho" charset="0"/>
                          <a:cs typeface="Cambria Math" panose="02040503050406030204" charset="0"/>
                        </a:rPr>
                        <m:t>)</m:t>
                      </m:r>
                    </m:oMath>
                  </m:oMathPara>
                </a14:m>
                <a:endParaRPr lang="en-US" altLang="zh-CN" i="1">
                  <a:solidFill>
                    <a:srgbClr val="FF0000"/>
                  </a:solidFill>
                  <a:latin typeface="Cambria Math" panose="02040503050406030204" charset="0"/>
                  <a:ea typeface="MS Mincho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24" name="文本框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5131" y="4950714"/>
                <a:ext cx="1336040" cy="368300"/>
              </a:xfrm>
              <a:prstGeom prst="rect">
                <a:avLst/>
              </a:prstGeom>
              <a:blipFill rotWithShape="1">
                <a:blip r:embed="rId8"/>
                <a:stretch>
                  <a:fillRect l="-43" t="-69" r="43" b="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" name="图片 24" descr="CX_error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683385" y="5460365"/>
            <a:ext cx="5137150" cy="8248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UNIT_PLACING_PICTURE_USER_VIEWPORT" val="{&quot;height&quot;:7548,&quot;width&quot;:14424}"/>
</p:tagLst>
</file>

<file path=ppt/theme/theme1.xml><?xml version="1.0" encoding="utf-8"?>
<a:theme xmlns:a="http://schemas.openxmlformats.org/drawingml/2006/main" name="Office 主题">
  <a:themeElements>
    <a:clrScheme name="黄色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自定义 2">
      <a:majorFont>
        <a:latin typeface="Broadway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6690</Words>
  <Application>WPS 演示</Application>
  <PresentationFormat>全屏显示(4:3)</PresentationFormat>
  <Paragraphs>304</Paragraphs>
  <Slides>26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9" baseType="lpstr">
      <vt:lpstr>Arial</vt:lpstr>
      <vt:lpstr>宋体</vt:lpstr>
      <vt:lpstr>Wingdings</vt:lpstr>
      <vt:lpstr>微软雅黑</vt:lpstr>
      <vt:lpstr>Cambria Math</vt:lpstr>
      <vt:lpstr>MS Mincho</vt:lpstr>
      <vt:lpstr>隶书</vt:lpstr>
      <vt:lpstr>Arial Unicode MS</vt:lpstr>
      <vt:lpstr>Calibri</vt:lpstr>
      <vt:lpstr>Segoe Print</vt:lpstr>
      <vt:lpstr>Times New Roman</vt:lpstr>
      <vt:lpstr>等线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Hewlett-Packard Company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王齐</dc:creator>
  <cp:lastModifiedBy>The answer.</cp:lastModifiedBy>
  <cp:revision>335</cp:revision>
  <cp:lastPrinted>2015-03-12T14:31:00Z</cp:lastPrinted>
  <dcterms:created xsi:type="dcterms:W3CDTF">2014-12-22T06:08:00Z</dcterms:created>
  <dcterms:modified xsi:type="dcterms:W3CDTF">2021-09-07T15:48:26Z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78D8ACC383934896823F30E4F1112D0C</vt:lpwstr>
  </property>
  <property fmtid="{D5CDD505-2E9C-101B-9397-08002B2CF9AE}" pid="3" name="KSOProductBuildVer">
    <vt:lpwstr>2052-11.1.0.10700</vt:lpwstr>
  </property>
</Properties>
</file>